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4630" r:id="rId2"/>
    <p:sldMasterId id="2147484579" r:id="rId3"/>
  </p:sldMasterIdLst>
  <p:notesMasterIdLst>
    <p:notesMasterId r:id="rId19"/>
  </p:notesMasterIdLst>
  <p:handoutMasterIdLst>
    <p:handoutMasterId r:id="rId20"/>
  </p:handoutMasterIdLst>
  <p:sldIdLst>
    <p:sldId id="2352" r:id="rId4"/>
    <p:sldId id="2497" r:id="rId5"/>
    <p:sldId id="2489" r:id="rId6"/>
    <p:sldId id="2492" r:id="rId7"/>
    <p:sldId id="2493" r:id="rId8"/>
    <p:sldId id="2473" r:id="rId9"/>
    <p:sldId id="2494" r:id="rId10"/>
    <p:sldId id="2476" r:id="rId11"/>
    <p:sldId id="2496" r:id="rId12"/>
    <p:sldId id="2498" r:id="rId13"/>
    <p:sldId id="2478" r:id="rId14"/>
    <p:sldId id="2475" r:id="rId15"/>
    <p:sldId id="2495" r:id="rId16"/>
    <p:sldId id="2486" r:id="rId17"/>
    <p:sldId id="2488" r:id="rId18"/>
  </p:sldIdLst>
  <p:sldSz cx="9144000" cy="6858000" type="screen4x3"/>
  <p:notesSz cx="9942513" cy="681196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rgbClr val="FFFF99"/>
        </a:solidFill>
        <a:latin typeface="Comic Sans MS" panose="030F0702030302020204" pitchFamily="66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FFFF99"/>
        </a:solidFill>
        <a:latin typeface="Comic Sans MS" panose="030F0702030302020204" pitchFamily="66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FFFF99"/>
        </a:solidFill>
        <a:latin typeface="Comic Sans MS" panose="030F0702030302020204" pitchFamily="66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FFFF99"/>
        </a:solidFill>
        <a:latin typeface="Comic Sans MS" panose="030F0702030302020204" pitchFamily="66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FFFF99"/>
        </a:solidFill>
        <a:latin typeface="Comic Sans MS" panose="030F0702030302020204" pitchFamily="66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rgbClr val="FFFF99"/>
        </a:solidFill>
        <a:latin typeface="Comic Sans MS" panose="030F0702030302020204" pitchFamily="66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rgbClr val="FFFF99"/>
        </a:solidFill>
        <a:latin typeface="Comic Sans MS" panose="030F0702030302020204" pitchFamily="66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rgbClr val="FFFF99"/>
        </a:solidFill>
        <a:latin typeface="Comic Sans MS" panose="030F0702030302020204" pitchFamily="66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rgbClr val="FFFF99"/>
        </a:solidFill>
        <a:latin typeface="Comic Sans MS" panose="030F0702030302020204" pitchFamily="66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6">
          <p15:clr>
            <a:srgbClr val="A4A3A4"/>
          </p15:clr>
        </p15:guide>
        <p15:guide id="2" pos="313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byajyoti" initials="D" lastIdx="6" clrIdx="0">
    <p:extLst>
      <p:ext uri="{19B8F6BF-5375-455C-9EA6-DF929625EA0E}">
        <p15:presenceInfo xmlns:p15="http://schemas.microsoft.com/office/powerpoint/2012/main" userId="Dibyajyoti" providerId="None"/>
      </p:ext>
    </p:extLst>
  </p:cmAuthor>
  <p:cmAuthor id="2" name="dibya" initials="d" lastIdx="1" clrIdx="1">
    <p:extLst>
      <p:ext uri="{19B8F6BF-5375-455C-9EA6-DF929625EA0E}">
        <p15:presenceInfo xmlns:p15="http://schemas.microsoft.com/office/powerpoint/2012/main" userId="diby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00CC00"/>
    <a:srgbClr val="3333FF"/>
    <a:srgbClr val="3366FF"/>
    <a:srgbClr val="CC9900"/>
    <a:srgbClr val="CC00CC"/>
    <a:srgbClr val="FF66FF"/>
    <a:srgbClr val="FF0066"/>
    <a:srgbClr val="66FF66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94" autoAdjust="0"/>
    <p:restoredTop sz="93979" autoAdjust="0"/>
  </p:normalViewPr>
  <p:slideViewPr>
    <p:cSldViewPr snapToGrid="0">
      <p:cViewPr>
        <p:scale>
          <a:sx n="70" d="100"/>
          <a:sy n="70" d="100"/>
        </p:scale>
        <p:origin x="1192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9" d="100"/>
        <a:sy n="79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1616" y="48"/>
      </p:cViewPr>
      <p:guideLst>
        <p:guide orient="horz" pos="2146"/>
        <p:guide pos="31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commentAuthors" Target="commentAuthor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8475" cy="34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324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34038" y="0"/>
            <a:ext cx="4308475" cy="34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324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470650"/>
            <a:ext cx="4308475" cy="34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324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34038" y="6470650"/>
            <a:ext cx="4308475" cy="34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D9686FF-B5CC-4FEE-9579-B4C703FDA50D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270217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8475" cy="34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34038" y="0"/>
            <a:ext cx="4308475" cy="34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68663" y="511175"/>
            <a:ext cx="3405187" cy="25542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25563" y="3235325"/>
            <a:ext cx="7291387" cy="306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70650"/>
            <a:ext cx="4308475" cy="34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34038" y="6470650"/>
            <a:ext cx="4308475" cy="34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A3C0321E-23D2-4606-84B9-7281D342AEE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938961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ja-JP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C0321E-23D2-4606-84B9-7281D342AEE0}" type="slidenum">
              <a:rPr lang="en-GB" altLang="en-US" smtClean="0"/>
              <a:pPr>
                <a:defRPr/>
              </a:pPr>
              <a:t>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83857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C0321E-23D2-4606-84B9-7281D342AEE0}" type="slidenum">
              <a:rPr lang="en-GB" altLang="en-US" smtClean="0"/>
              <a:pPr>
                <a:defRPr/>
              </a:pPr>
              <a:t>13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65602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C0321E-23D2-4606-84B9-7281D342AEE0}" type="slidenum">
              <a:rPr lang="en-GB" altLang="en-US" smtClean="0"/>
              <a:pPr>
                <a:defRPr/>
              </a:pPr>
              <a:t>14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23917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029"/>
          <p:cNvSpPr txBox="1">
            <a:spLocks noChangeArrowheads="1"/>
          </p:cNvSpPr>
          <p:nvPr/>
        </p:nvSpPr>
        <p:spPr bwMode="auto">
          <a:xfrm>
            <a:off x="7842250" y="6280150"/>
            <a:ext cx="1301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FFFF99"/>
                </a:solidFill>
                <a:latin typeface="Comic Sans MS" pitchFamily="66" charset="0"/>
              </a:defRPr>
            </a:lvl1pPr>
            <a:lvl2pPr marL="742950" indent="-285750">
              <a:defRPr sz="2400">
                <a:solidFill>
                  <a:srgbClr val="FFFF99"/>
                </a:solidFill>
                <a:latin typeface="Comic Sans MS" pitchFamily="66" charset="0"/>
              </a:defRPr>
            </a:lvl2pPr>
            <a:lvl3pPr marL="1143000" indent="-228600">
              <a:defRPr sz="2400">
                <a:solidFill>
                  <a:srgbClr val="FFFF99"/>
                </a:solidFill>
                <a:latin typeface="Comic Sans MS" pitchFamily="66" charset="0"/>
              </a:defRPr>
            </a:lvl3pPr>
            <a:lvl4pPr marL="1600200" indent="-228600">
              <a:defRPr sz="2400">
                <a:solidFill>
                  <a:srgbClr val="FFFF99"/>
                </a:solidFill>
                <a:latin typeface="Comic Sans MS" pitchFamily="66" charset="0"/>
              </a:defRPr>
            </a:lvl4pPr>
            <a:lvl5pPr marL="2057400" indent="-228600">
              <a:defRPr sz="2400">
                <a:solidFill>
                  <a:srgbClr val="FFFF99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99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99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99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99"/>
                </a:solidFill>
                <a:latin typeface="Comic Sans MS" pitchFamily="66" charset="0"/>
              </a:defRPr>
            </a:lvl9pPr>
          </a:lstStyle>
          <a:p>
            <a:pPr algn="r">
              <a:defRPr/>
            </a:pPr>
            <a:r>
              <a:rPr lang="en-US" altLang="ja-JP" sz="1600">
                <a:solidFill>
                  <a:schemeClr val="bg1"/>
                </a:solidFill>
                <a:latin typeface="Arial Black" pitchFamily="34" charset="0"/>
                <a:ea typeface="MS PGothic" pitchFamily="34" charset="-128"/>
              </a:rPr>
              <a:t>Saiful</a:t>
            </a:r>
            <a:r>
              <a:rPr lang="en-US" altLang="ja-JP" sz="1600">
                <a:solidFill>
                  <a:schemeClr val="bg1"/>
                </a:solidFill>
                <a:latin typeface="Century Gothic" pitchFamily="34" charset="0"/>
                <a:ea typeface="MS PGothic" pitchFamily="34" charset="-128"/>
              </a:rPr>
              <a:t>Islam</a:t>
            </a:r>
          </a:p>
        </p:txBody>
      </p:sp>
      <p:sp>
        <p:nvSpPr>
          <p:cNvPr id="5" name="Line 1030"/>
          <p:cNvSpPr>
            <a:spLocks noChangeShapeType="1"/>
          </p:cNvSpPr>
          <p:nvPr/>
        </p:nvSpPr>
        <p:spPr bwMode="auto">
          <a:xfrm>
            <a:off x="7696200" y="6553200"/>
            <a:ext cx="9779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" name="Line 1031"/>
          <p:cNvSpPr>
            <a:spLocks noChangeShapeType="1"/>
          </p:cNvSpPr>
          <p:nvPr/>
        </p:nvSpPr>
        <p:spPr bwMode="auto">
          <a:xfrm>
            <a:off x="8672513" y="6553200"/>
            <a:ext cx="0" cy="223838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" name="Text Box 1032"/>
          <p:cNvSpPr txBox="1">
            <a:spLocks noChangeArrowheads="1"/>
          </p:cNvSpPr>
          <p:nvPr/>
        </p:nvSpPr>
        <p:spPr bwMode="auto">
          <a:xfrm>
            <a:off x="7872413" y="6529388"/>
            <a:ext cx="876300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FFFF99"/>
                </a:solidFill>
                <a:latin typeface="Comic Sans MS" pitchFamily="66" charset="0"/>
              </a:defRPr>
            </a:lvl1pPr>
            <a:lvl2pPr marL="742950" indent="-285750">
              <a:defRPr sz="2400">
                <a:solidFill>
                  <a:srgbClr val="FFFF99"/>
                </a:solidFill>
                <a:latin typeface="Comic Sans MS" pitchFamily="66" charset="0"/>
              </a:defRPr>
            </a:lvl2pPr>
            <a:lvl3pPr marL="1143000" indent="-228600">
              <a:defRPr sz="2400">
                <a:solidFill>
                  <a:srgbClr val="FFFF99"/>
                </a:solidFill>
                <a:latin typeface="Comic Sans MS" pitchFamily="66" charset="0"/>
              </a:defRPr>
            </a:lvl3pPr>
            <a:lvl4pPr marL="1600200" indent="-228600">
              <a:defRPr sz="2400">
                <a:solidFill>
                  <a:srgbClr val="FFFF99"/>
                </a:solidFill>
                <a:latin typeface="Comic Sans MS" pitchFamily="66" charset="0"/>
              </a:defRPr>
            </a:lvl4pPr>
            <a:lvl5pPr marL="2057400" indent="-228600">
              <a:defRPr sz="2400">
                <a:solidFill>
                  <a:srgbClr val="FFFF99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99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99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99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99"/>
                </a:solidFill>
                <a:latin typeface="Comic Sans MS" pitchFamily="66" charset="0"/>
              </a:defRPr>
            </a:lvl9pPr>
          </a:lstStyle>
          <a:p>
            <a:pPr algn="r">
              <a:lnSpc>
                <a:spcPct val="80000"/>
              </a:lnSpc>
              <a:defRPr/>
            </a:pPr>
            <a:r>
              <a:rPr lang="en-US" altLang="ja-JP" sz="800">
                <a:solidFill>
                  <a:schemeClr val="bg1"/>
                </a:solidFill>
                <a:latin typeface="Arial Black" pitchFamily="34" charset="0"/>
                <a:ea typeface="MS PGothic" pitchFamily="34" charset="-128"/>
              </a:rPr>
              <a:t>Size Matters</a:t>
            </a:r>
          </a:p>
          <a:p>
            <a:pPr algn="r">
              <a:lnSpc>
                <a:spcPct val="80000"/>
              </a:lnSpc>
              <a:defRPr/>
            </a:pPr>
            <a:r>
              <a:rPr lang="en-US" altLang="ja-JP" sz="800">
                <a:solidFill>
                  <a:schemeClr val="bg1"/>
                </a:solidFill>
                <a:latin typeface="Century Gothic" pitchFamily="34" charset="0"/>
                <a:ea typeface="MS PGothic" pitchFamily="34" charset="-128"/>
              </a:rPr>
              <a:t>May 30, 2004</a:t>
            </a:r>
          </a:p>
        </p:txBody>
      </p:sp>
      <p:sp>
        <p:nvSpPr>
          <p:cNvPr id="8" name="Text Box 1033"/>
          <p:cNvSpPr txBox="1">
            <a:spLocks noChangeArrowheads="1"/>
          </p:cNvSpPr>
          <p:nvPr/>
        </p:nvSpPr>
        <p:spPr bwMode="auto">
          <a:xfrm>
            <a:off x="8718550" y="6545263"/>
            <a:ext cx="35401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FFFF99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400">
                <a:solidFill>
                  <a:srgbClr val="FFFF99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400">
                <a:solidFill>
                  <a:srgbClr val="FFFF99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400">
                <a:solidFill>
                  <a:srgbClr val="FFFF99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400">
                <a:solidFill>
                  <a:srgbClr val="FFFF99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99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99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99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99"/>
                </a:solidFill>
                <a:latin typeface="Comic Sans MS" panose="030F0702030302020204" pitchFamily="66" charset="0"/>
              </a:defRPr>
            </a:lvl9pPr>
          </a:lstStyle>
          <a:p>
            <a:pPr>
              <a:defRPr/>
            </a:pPr>
            <a:fld id="{4BCE9C18-75C7-4590-972A-15601531D354}" type="slidenum">
              <a:rPr lang="ja-JP" altLang="en-US" sz="1000" smtClean="0">
                <a:solidFill>
                  <a:schemeClr val="bg1"/>
                </a:solidFill>
                <a:latin typeface="Arial Black" panose="020B0A04020102020204" pitchFamily="34" charset="0"/>
                <a:ea typeface="MS PGothic" panose="020B0600070205080204" pitchFamily="34" charset="-128"/>
              </a:rPr>
              <a:pPr>
                <a:defRPr/>
              </a:pPr>
              <a:t>‹#›</a:t>
            </a:fld>
            <a:endParaRPr lang="en-US" altLang="ja-JP" sz="1000">
              <a:solidFill>
                <a:schemeClr val="bg1"/>
              </a:solidFill>
              <a:latin typeface="Arial Black" panose="020B0A040201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14018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ja-JP" noProof="0" dirty="0"/>
              <a:t>Click to edit Master title style</a:t>
            </a:r>
          </a:p>
        </p:txBody>
      </p:sp>
      <p:sp>
        <p:nvSpPr>
          <p:cNvPr id="214019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ja-JP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4210047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199056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86513" y="171450"/>
            <a:ext cx="2071687" cy="59245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1450" y="171450"/>
            <a:ext cx="6062663" cy="59245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3527942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" y="17145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546225"/>
            <a:ext cx="3810000" cy="4549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46225"/>
            <a:ext cx="3810000" cy="4549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6863332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" y="17145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546225"/>
            <a:ext cx="3810000" cy="4549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546225"/>
            <a:ext cx="3810000" cy="4549775"/>
          </a:xfrm>
        </p:spPr>
        <p:txBody>
          <a:bodyPr/>
          <a:lstStyle/>
          <a:p>
            <a:pPr lv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01621343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" y="17145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546225"/>
            <a:ext cx="3810000" cy="4549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546225"/>
            <a:ext cx="3810000" cy="2198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97313"/>
            <a:ext cx="3810000" cy="2198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7829386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57A58-4324-407F-A15D-1192D13B83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98595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57A58-4324-407F-A15D-1192D13B83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88545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57A58-4324-407F-A15D-1192D13B83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13208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57A58-4324-407F-A15D-1192D13B83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62701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57A58-4324-407F-A15D-1192D13B83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9868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94804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57A58-4324-407F-A15D-1192D13B83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13107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57A58-4324-407F-A15D-1192D13B83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78961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57A58-4324-407F-A15D-1192D13B83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2801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57A58-4324-407F-A15D-1192D13B83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81299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57A58-4324-407F-A15D-1192D13B83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69086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57A58-4324-407F-A15D-1192D13B83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52803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609D5F-E0B9-4D26-B185-619828FDDE1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644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52A89B-8C7E-4854-B518-E843424AECF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51394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7381E1-5BA0-432E-8DF9-D15AB734F3B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9399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DB69E3-831E-4778-9A6A-C25FF66C6DC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1788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7472688"/>
      </p:ext>
    </p:extLst>
  </p:cSld>
  <p:clrMapOvr>
    <a:masterClrMapping/>
  </p:clrMapOvr>
  <p:transition spd="slow">
    <p:wipe dir="r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13E27F-C185-4A99-AD6A-2387E6ECFD8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87312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A9B0EC-378E-4CD2-8DC5-33408EEDBC9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772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5E12D5-263F-4199-B257-63E822CCC8A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01990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F17AE4-63A7-44F1-B9EC-287C5AC19D6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73787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B14733-7A56-46EC-9B3D-967FB0215FD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3705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BA9CB2-475F-49C7-8298-857F6C747BF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70307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072EDA-846F-4C22-B08D-9DC6428EB30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8621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46225"/>
            <a:ext cx="3810000" cy="4549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46225"/>
            <a:ext cx="3810000" cy="4549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2884268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8780267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889450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79227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883828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769987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1450" y="17145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546225"/>
            <a:ext cx="7772400" cy="454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/>
              <a:t>Click to edit Master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</a:p>
        </p:txBody>
      </p:sp>
      <p:sp>
        <p:nvSpPr>
          <p:cNvPr id="1030" name="Line 12"/>
          <p:cNvSpPr>
            <a:spLocks noChangeShapeType="1"/>
          </p:cNvSpPr>
          <p:nvPr/>
        </p:nvSpPr>
        <p:spPr bwMode="auto">
          <a:xfrm>
            <a:off x="8096067" y="6582488"/>
            <a:ext cx="9779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1" name="Line 13"/>
          <p:cNvSpPr>
            <a:spLocks noChangeShapeType="1"/>
          </p:cNvSpPr>
          <p:nvPr/>
        </p:nvSpPr>
        <p:spPr bwMode="auto">
          <a:xfrm>
            <a:off x="9074249" y="6582488"/>
            <a:ext cx="0" cy="223838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2" name="Text Box 14"/>
          <p:cNvSpPr txBox="1">
            <a:spLocks noChangeArrowheads="1"/>
          </p:cNvSpPr>
          <p:nvPr userDrawn="1"/>
        </p:nvSpPr>
        <p:spPr bwMode="auto">
          <a:xfrm>
            <a:off x="8003880" y="6588759"/>
            <a:ext cx="1140120" cy="437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FFFF99"/>
                </a:solidFill>
                <a:latin typeface="Comic Sans MS" pitchFamily="66" charset="0"/>
              </a:defRPr>
            </a:lvl1pPr>
            <a:lvl2pPr marL="742950" indent="-285750">
              <a:defRPr sz="2400">
                <a:solidFill>
                  <a:srgbClr val="FFFF99"/>
                </a:solidFill>
                <a:latin typeface="Comic Sans MS" pitchFamily="66" charset="0"/>
              </a:defRPr>
            </a:lvl2pPr>
            <a:lvl3pPr marL="1143000" indent="-228600">
              <a:defRPr sz="2400">
                <a:solidFill>
                  <a:srgbClr val="FFFF99"/>
                </a:solidFill>
                <a:latin typeface="Comic Sans MS" pitchFamily="66" charset="0"/>
              </a:defRPr>
            </a:lvl3pPr>
            <a:lvl4pPr marL="1600200" indent="-228600">
              <a:defRPr sz="2400">
                <a:solidFill>
                  <a:srgbClr val="FFFF99"/>
                </a:solidFill>
                <a:latin typeface="Comic Sans MS" pitchFamily="66" charset="0"/>
              </a:defRPr>
            </a:lvl4pPr>
            <a:lvl5pPr marL="2057400" indent="-228600">
              <a:defRPr sz="2400">
                <a:solidFill>
                  <a:srgbClr val="FFFF99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99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99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99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99"/>
                </a:solidFill>
                <a:latin typeface="Comic Sans MS" pitchFamily="66" charset="0"/>
              </a:defRPr>
            </a:lvl9pPr>
          </a:lstStyle>
          <a:p>
            <a:pPr algn="r">
              <a:lnSpc>
                <a:spcPct val="80000"/>
              </a:lnSpc>
              <a:defRPr/>
            </a:pPr>
            <a:r>
              <a:rPr lang="en-US" altLang="ja-JP" sz="1400" b="1" dirty="0" smtClean="0">
                <a:solidFill>
                  <a:schemeClr val="bg1"/>
                </a:solidFill>
                <a:latin typeface="Century Gothic" pitchFamily="34" charset="0"/>
                <a:ea typeface="MS PGothic" pitchFamily="34" charset="-128"/>
              </a:rPr>
              <a:t>VISTA-2020</a:t>
            </a:r>
            <a:endParaRPr lang="en-US" altLang="ja-JP" sz="1400" b="1" dirty="0">
              <a:solidFill>
                <a:schemeClr val="bg1"/>
              </a:solidFill>
              <a:latin typeface="Century Gothic" pitchFamily="34" charset="0"/>
              <a:ea typeface="MS PGothic" pitchFamily="34" charset="-128"/>
            </a:endParaRPr>
          </a:p>
          <a:p>
            <a:pPr algn="r">
              <a:lnSpc>
                <a:spcPct val="80000"/>
              </a:lnSpc>
              <a:defRPr/>
            </a:pPr>
            <a:endParaRPr lang="en-US" altLang="ja-JP" sz="1400" b="1" dirty="0">
              <a:solidFill>
                <a:schemeClr val="bg1"/>
              </a:solidFill>
              <a:latin typeface="Century Gothic" pitchFamily="34" charset="0"/>
              <a:ea typeface="MS PGothic" pitchFamily="34" charset="-128"/>
            </a:endParaRPr>
          </a:p>
        </p:txBody>
      </p:sp>
      <p:sp>
        <p:nvSpPr>
          <p:cNvPr id="1033" name="Line 26"/>
          <p:cNvSpPr>
            <a:spLocks noChangeShapeType="1"/>
          </p:cNvSpPr>
          <p:nvPr userDrawn="1"/>
        </p:nvSpPr>
        <p:spPr bwMode="auto">
          <a:xfrm flipH="1">
            <a:off x="355600" y="863600"/>
            <a:ext cx="8420100" cy="0"/>
          </a:xfrm>
          <a:prstGeom prst="line">
            <a:avLst/>
          </a:prstGeom>
          <a:noFill/>
          <a:ln w="28575">
            <a:solidFill>
              <a:srgbClr val="00306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57B2DE-32E8-435D-BEE1-B963E2B80EE0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6048277" y="6117854"/>
            <a:ext cx="1921836" cy="732270"/>
          </a:xfrm>
          <a:prstGeom prst="rect">
            <a:avLst/>
          </a:prstGeom>
        </p:spPr>
      </p:pic>
      <p:pic>
        <p:nvPicPr>
          <p:cNvPr id="20482" name="Picture 2" descr="Image result for CNLS lanl logo">
            <a:extLst>
              <a:ext uri="{FF2B5EF4-FFF2-40B4-BE49-F238E27FC236}">
                <a16:creationId xmlns:a16="http://schemas.microsoft.com/office/drawing/2014/main" id="{ECD4A7E1-3220-4D11-8363-0C9C623790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593" y="6138924"/>
            <a:ext cx="1092287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 userDrawn="1"/>
        </p:nvCxnSpPr>
        <p:spPr bwMode="auto">
          <a:xfrm>
            <a:off x="7982359" y="6138924"/>
            <a:ext cx="0" cy="71120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0066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16" r:id="rId1"/>
    <p:sldLayoutId id="2147484617" r:id="rId2"/>
    <p:sldLayoutId id="2147484618" r:id="rId3"/>
    <p:sldLayoutId id="2147484619" r:id="rId4"/>
    <p:sldLayoutId id="2147484620" r:id="rId5"/>
    <p:sldLayoutId id="2147484621" r:id="rId6"/>
    <p:sldLayoutId id="2147484622" r:id="rId7"/>
    <p:sldLayoutId id="2147484623" r:id="rId8"/>
    <p:sldLayoutId id="2147484624" r:id="rId9"/>
    <p:sldLayoutId id="2147484625" r:id="rId10"/>
    <p:sldLayoutId id="2147484626" r:id="rId11"/>
    <p:sldLayoutId id="2147484627" r:id="rId12"/>
    <p:sldLayoutId id="2147484628" r:id="rId13"/>
    <p:sldLayoutId id="2147484629" r:id="rId14"/>
  </p:sldLayoutIdLst>
  <p:transition spd="slow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06B"/>
          </a:solidFill>
          <a:latin typeface="+mn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06B"/>
          </a:solidFill>
          <a:latin typeface="Century Gothic" panose="020B0502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06B"/>
          </a:solidFill>
          <a:latin typeface="Century Gothic" panose="020B0502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06B"/>
          </a:solidFill>
          <a:latin typeface="Century Gothic" panose="020B0502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06B"/>
          </a:solidFill>
          <a:latin typeface="Century Gothic" panose="020B0502020202020204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306B"/>
          </a:solidFill>
          <a:latin typeface="Arial Black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306B"/>
          </a:solidFill>
          <a:latin typeface="Arial Black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306B"/>
          </a:solidFill>
          <a:latin typeface="Arial Black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306B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v"/>
        <a:defRPr sz="3200" b="1">
          <a:solidFill>
            <a:srgbClr val="00306B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800" b="1">
          <a:solidFill>
            <a:srgbClr val="00306B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b="1">
          <a:solidFill>
            <a:srgbClr val="00306B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b="1">
          <a:solidFill>
            <a:srgbClr val="00306B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b="1">
          <a:solidFill>
            <a:srgbClr val="00306B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rgbClr val="00306B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rgbClr val="00306B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rgbClr val="00306B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rgbClr val="00306B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57A58-4324-407F-A15D-1192D13B83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5996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1" r:id="rId1"/>
    <p:sldLayoutId id="2147484632" r:id="rId2"/>
    <p:sldLayoutId id="2147484633" r:id="rId3"/>
    <p:sldLayoutId id="2147484634" r:id="rId4"/>
    <p:sldLayoutId id="2147484635" r:id="rId5"/>
    <p:sldLayoutId id="2147484636" r:id="rId6"/>
    <p:sldLayoutId id="2147484637" r:id="rId7"/>
    <p:sldLayoutId id="2147484638" r:id="rId8"/>
    <p:sldLayoutId id="2147484639" r:id="rId9"/>
    <p:sldLayoutId id="2147484640" r:id="rId10"/>
    <p:sldLayoutId id="214748464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4567CA3-168D-4290-8214-EBF4E589381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05" r:id="rId1"/>
    <p:sldLayoutId id="2147484606" r:id="rId2"/>
    <p:sldLayoutId id="2147484607" r:id="rId3"/>
    <p:sldLayoutId id="2147484608" r:id="rId4"/>
    <p:sldLayoutId id="2147484609" r:id="rId5"/>
    <p:sldLayoutId id="2147484610" r:id="rId6"/>
    <p:sldLayoutId id="2147484611" r:id="rId7"/>
    <p:sldLayoutId id="2147484612" r:id="rId8"/>
    <p:sldLayoutId id="2147484613" r:id="rId9"/>
    <p:sldLayoutId id="2147484614" r:id="rId10"/>
    <p:sldLayoutId id="2147484615" r:id="rId11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emf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58" name="Object 2"/>
          <p:cNvGraphicFramePr>
            <a:graphicFrameLocks noChangeAspect="1"/>
          </p:cNvGraphicFramePr>
          <p:nvPr/>
        </p:nvGraphicFramePr>
        <p:xfrm>
          <a:off x="0" y="1817688"/>
          <a:ext cx="9144000" cy="257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43" name="Image" r:id="rId4" imgW="5396825" imgH="1422222" progId="Photoshop.Image.6">
                  <p:embed/>
                </p:oleObj>
              </mc:Choice>
              <mc:Fallback>
                <p:oleObj name="Image" r:id="rId4" imgW="5396825" imgH="1422222" progId="Photoshop.Image.6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817688"/>
                        <a:ext cx="9144000" cy="2571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96838" y="2609850"/>
            <a:ext cx="9058275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FFFF99"/>
                </a:solidFill>
                <a:latin typeface="Comic Sans MS" pitchFamily="66" charset="0"/>
              </a:defRPr>
            </a:lvl1pPr>
            <a:lvl2pPr marL="742950" indent="-285750">
              <a:defRPr sz="2400">
                <a:solidFill>
                  <a:srgbClr val="FFFF99"/>
                </a:solidFill>
                <a:latin typeface="Comic Sans MS" pitchFamily="66" charset="0"/>
              </a:defRPr>
            </a:lvl2pPr>
            <a:lvl3pPr marL="1143000" indent="-228600">
              <a:defRPr sz="2400">
                <a:solidFill>
                  <a:srgbClr val="FFFF99"/>
                </a:solidFill>
                <a:latin typeface="Comic Sans MS" pitchFamily="66" charset="0"/>
              </a:defRPr>
            </a:lvl3pPr>
            <a:lvl4pPr marL="1600200" indent="-228600">
              <a:defRPr sz="2400">
                <a:solidFill>
                  <a:srgbClr val="FFFF99"/>
                </a:solidFill>
                <a:latin typeface="Comic Sans MS" pitchFamily="66" charset="0"/>
              </a:defRPr>
            </a:lvl4pPr>
            <a:lvl5pPr marL="2057400" indent="-228600">
              <a:defRPr sz="2400">
                <a:solidFill>
                  <a:srgbClr val="FFFF99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99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99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99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99"/>
                </a:solidFill>
                <a:latin typeface="Comic Sans MS" pitchFamily="66" charset="0"/>
              </a:defRPr>
            </a:lvl9pPr>
          </a:lstStyle>
          <a:p>
            <a:pPr algn="r">
              <a:defRPr/>
            </a:pPr>
            <a:r>
              <a:rPr lang="en-US" sz="3600" b="1" dirty="0">
                <a:solidFill>
                  <a:schemeClr val="bg1"/>
                </a:solidFill>
                <a:latin typeface="+mn-lt"/>
                <a:ea typeface="MS PGothic" pitchFamily="34" charset="-128"/>
              </a:rPr>
              <a:t>Charge Carrier Dynamics in </a:t>
            </a:r>
            <a:r>
              <a:rPr lang="en-US" sz="3600" b="1" dirty="0" smtClean="0">
                <a:solidFill>
                  <a:schemeClr val="bg1"/>
                </a:solidFill>
                <a:latin typeface="+mn-lt"/>
                <a:ea typeface="MS PGothic" pitchFamily="34" charset="-128"/>
              </a:rPr>
              <a:t>Hybrid Perovskites</a:t>
            </a:r>
            <a:r>
              <a:rPr lang="en-US" sz="3600" b="1" dirty="0">
                <a:solidFill>
                  <a:schemeClr val="bg1"/>
                </a:solidFill>
                <a:latin typeface="+mn-lt"/>
                <a:ea typeface="MS PGothic" pitchFamily="34" charset="-128"/>
              </a:rPr>
              <a:t>: </a:t>
            </a:r>
            <a:endParaRPr lang="en-US" sz="3600" b="1" dirty="0" smtClean="0">
              <a:solidFill>
                <a:schemeClr val="bg1"/>
              </a:solidFill>
              <a:latin typeface="+mn-lt"/>
              <a:ea typeface="MS PGothic" pitchFamily="34" charset="-128"/>
            </a:endParaRPr>
          </a:p>
          <a:p>
            <a:pPr algn="r">
              <a:defRPr/>
            </a:pPr>
            <a:r>
              <a:rPr lang="en-US" sz="3600" dirty="0" smtClean="0">
                <a:solidFill>
                  <a:schemeClr val="bg1"/>
                </a:solidFill>
                <a:latin typeface="+mn-lt"/>
                <a:ea typeface="MS PGothic" pitchFamily="34" charset="-128"/>
              </a:rPr>
              <a:t>Insights </a:t>
            </a:r>
            <a:r>
              <a:rPr lang="en-US" sz="3600" dirty="0">
                <a:solidFill>
                  <a:schemeClr val="bg1"/>
                </a:solidFill>
                <a:latin typeface="+mn-lt"/>
                <a:ea typeface="MS PGothic" pitchFamily="34" charset="-128"/>
              </a:rPr>
              <a:t>from NAMD </a:t>
            </a:r>
            <a:r>
              <a:rPr lang="en-US" sz="3600" dirty="0" smtClean="0">
                <a:solidFill>
                  <a:schemeClr val="bg1"/>
                </a:solidFill>
                <a:latin typeface="+mn-lt"/>
                <a:ea typeface="MS PGothic" pitchFamily="34" charset="-128"/>
              </a:rPr>
              <a:t>Simulations</a:t>
            </a:r>
            <a:endParaRPr lang="en-US" altLang="ja-JP" sz="3600" dirty="0">
              <a:solidFill>
                <a:schemeClr val="bg1"/>
              </a:solidFill>
              <a:latin typeface="+mn-lt"/>
              <a:ea typeface="MS PGothic" pitchFamily="34" charset="-128"/>
            </a:endParaRPr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1527175" y="3525838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3200" b="1">
                <a:solidFill>
                  <a:srgbClr val="00306B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 b="1">
                <a:solidFill>
                  <a:srgbClr val="00306B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 b="1">
                <a:solidFill>
                  <a:srgbClr val="00306B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rgbClr val="00306B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rgbClr val="00306B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1">
                <a:solidFill>
                  <a:srgbClr val="00306B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1">
                <a:solidFill>
                  <a:srgbClr val="00306B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1">
                <a:solidFill>
                  <a:srgbClr val="00306B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1">
                <a:solidFill>
                  <a:srgbClr val="00306B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GB" altLang="en-US" sz="2400" b="0" dirty="0">
              <a:solidFill>
                <a:srgbClr val="FFFF99"/>
              </a:solidFill>
              <a:latin typeface="Comic Sans MS" panose="030F0702030302020204" pitchFamily="66" charset="0"/>
              <a:ea typeface="Osaka"/>
              <a:cs typeface="Osaka"/>
            </a:endParaRPr>
          </a:p>
        </p:txBody>
      </p:sp>
      <p:sp>
        <p:nvSpPr>
          <p:cNvPr id="5125" name="Rectangle 6"/>
          <p:cNvSpPr>
            <a:spLocks noChangeArrowheads="1"/>
          </p:cNvSpPr>
          <p:nvPr/>
        </p:nvSpPr>
        <p:spPr bwMode="auto">
          <a:xfrm>
            <a:off x="5049838" y="1836216"/>
            <a:ext cx="4105275" cy="7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rgbClr val="00306B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rgbClr val="00306B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rgbClr val="00306B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rgbClr val="00306B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rgbClr val="00306B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00306B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00306B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00306B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00306B"/>
                </a:solidFill>
                <a:latin typeface="Century Gothic" panose="020B0502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  <a:defRPr/>
            </a:pPr>
            <a:r>
              <a:rPr lang="en-GB" altLang="ja-JP" sz="2200" b="0" dirty="0" err="1">
                <a:solidFill>
                  <a:schemeClr val="bg1"/>
                </a:solidFill>
                <a:latin typeface="Arial Black" panose="020B0A04020102020204" pitchFamily="34" charset="0"/>
                <a:ea typeface="Osaka"/>
                <a:cs typeface="Osaka"/>
              </a:rPr>
              <a:t>Dibyajyoti</a:t>
            </a:r>
            <a:r>
              <a:rPr lang="en-GB" altLang="ja-JP" sz="2200" b="0" dirty="0">
                <a:solidFill>
                  <a:schemeClr val="bg1"/>
                </a:solidFill>
                <a:latin typeface="Arial Black" panose="020B0A04020102020204" pitchFamily="34" charset="0"/>
                <a:ea typeface="Osaka"/>
                <a:cs typeface="Osaka"/>
              </a:rPr>
              <a:t> </a:t>
            </a:r>
            <a:r>
              <a:rPr lang="en-GB" altLang="ja-JP" sz="2200" b="0" dirty="0">
                <a:solidFill>
                  <a:schemeClr val="bg1"/>
                </a:solidFill>
                <a:latin typeface="+mn-lt"/>
                <a:ea typeface="Osaka"/>
                <a:cs typeface="Osaka"/>
              </a:rPr>
              <a:t>Ghosh</a:t>
            </a:r>
          </a:p>
          <a:p>
            <a:pPr algn="r">
              <a:spcBef>
                <a:spcPct val="0"/>
              </a:spcBef>
              <a:buFontTx/>
              <a:buNone/>
              <a:defRPr/>
            </a:pPr>
            <a:r>
              <a:rPr lang="en-GB" altLang="ja-JP" sz="2000" b="0" dirty="0">
                <a:solidFill>
                  <a:schemeClr val="bg1"/>
                </a:solidFill>
                <a:ea typeface="Osaka"/>
                <a:cs typeface="Osaka"/>
              </a:rPr>
              <a:t>Los Alamos National Laboratory</a:t>
            </a:r>
            <a:endParaRPr lang="en-US" altLang="ja-JP" sz="2000" dirty="0">
              <a:solidFill>
                <a:schemeClr val="bg1"/>
              </a:solidFill>
              <a:ea typeface="Osaka"/>
              <a:cs typeface="Osaka"/>
            </a:endParaRPr>
          </a:p>
        </p:txBody>
      </p:sp>
      <p:pic>
        <p:nvPicPr>
          <p:cNvPr id="6" name="Picture 2" descr="Image result for los alamos national laboratory  logo">
            <a:extLst>
              <a:ext uri="{FF2B5EF4-FFF2-40B4-BE49-F238E27FC236}">
                <a16:creationId xmlns:a16="http://schemas.microsoft.com/office/drawing/2014/main" id="{1DA446F8-68CD-403A-BD1B-AFD0C9D20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708" y="4729019"/>
            <a:ext cx="2918992" cy="133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608779" y="6359391"/>
            <a:ext cx="25234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LA-UR-20-21858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8831" y="238794"/>
            <a:ext cx="8418137" cy="576263"/>
          </a:xfrm>
        </p:spPr>
        <p:txBody>
          <a:bodyPr/>
          <a:lstStyle/>
          <a:p>
            <a:pPr algn="ctr"/>
            <a:r>
              <a:rPr lang="en-US" altLang="en-US" sz="2600" dirty="0" smtClean="0">
                <a:solidFill>
                  <a:srgbClr val="002060"/>
                </a:solidFill>
                <a:ea typeface="Avenir Medium"/>
                <a:cs typeface="Avenir Medium"/>
              </a:rPr>
              <a:t>Spacer Cation Dependent Structural Dynamics</a:t>
            </a:r>
            <a:endParaRPr lang="en-US" altLang="en-US" sz="2600" dirty="0">
              <a:solidFill>
                <a:srgbClr val="002060"/>
              </a:solidFill>
              <a:ea typeface="Avenir Medium"/>
              <a:cs typeface="Avenir Medium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83292" y="4475472"/>
            <a:ext cx="7783676" cy="984885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  <a:bevelB w="152400" h="50800" prst="softRound"/>
          </a:sp3d>
        </p:spPr>
        <p:txBody>
          <a:bodyPr wrap="square">
            <a:spAutoFit/>
          </a:bodyPr>
          <a:lstStyle/>
          <a:p>
            <a:pPr marL="342900" indent="-342900" algn="just" eaLnBrk="1" hangingPunct="1">
              <a:spcAft>
                <a:spcPts val="1200"/>
              </a:spcAft>
              <a:buFont typeface="Wingdings" panose="05000000000000000000" pitchFamily="2" charset="2"/>
              <a:buChar char="q"/>
              <a:defRPr/>
            </a:pPr>
            <a:r>
              <a:rPr lang="en-GB" dirty="0" smtClean="0">
                <a:solidFill>
                  <a:schemeClr val="tx1"/>
                </a:solidFill>
                <a:latin typeface="+mn-lt"/>
              </a:rPr>
              <a:t>BA cations make </a:t>
            </a:r>
            <a:r>
              <a:rPr lang="en-GB" dirty="0" err="1" smtClean="0">
                <a:solidFill>
                  <a:schemeClr val="tx1"/>
                </a:solidFill>
                <a:latin typeface="+mn-lt"/>
              </a:rPr>
              <a:t>PbBr</a:t>
            </a:r>
            <a:r>
              <a:rPr lang="en-GB" dirty="0" smtClean="0">
                <a:solidFill>
                  <a:schemeClr val="tx1"/>
                </a:solidFill>
                <a:latin typeface="+mn-lt"/>
              </a:rPr>
              <a:t>-layer more dynamic</a:t>
            </a:r>
          </a:p>
          <a:p>
            <a:pPr marL="342900" indent="-342900" algn="just" eaLnBrk="1" hangingPunct="1">
              <a:spcAft>
                <a:spcPts val="1200"/>
              </a:spcAft>
              <a:buFont typeface="Wingdings" panose="05000000000000000000" pitchFamily="2" charset="2"/>
              <a:buChar char="q"/>
              <a:defRPr/>
            </a:pPr>
            <a:r>
              <a:rPr lang="en-GB" dirty="0" smtClean="0">
                <a:solidFill>
                  <a:schemeClr val="tx1"/>
                </a:solidFill>
                <a:latin typeface="+mn-lt"/>
              </a:rPr>
              <a:t>(PEA)</a:t>
            </a:r>
            <a:r>
              <a:rPr lang="en-GB" baseline="-25000" dirty="0" smtClean="0">
                <a:solidFill>
                  <a:schemeClr val="tx1"/>
                </a:solidFill>
                <a:latin typeface="+mn-lt"/>
              </a:rPr>
              <a:t>2</a:t>
            </a:r>
            <a:r>
              <a:rPr lang="en-GB" dirty="0" smtClean="0">
                <a:solidFill>
                  <a:schemeClr val="tx1"/>
                </a:solidFill>
                <a:latin typeface="+mn-lt"/>
              </a:rPr>
              <a:t>PbBr</a:t>
            </a:r>
            <a:r>
              <a:rPr lang="en-GB" baseline="-25000" dirty="0" smtClean="0">
                <a:solidFill>
                  <a:schemeClr val="tx1"/>
                </a:solidFill>
                <a:latin typeface="+mn-lt"/>
              </a:rPr>
              <a:t>4 </a:t>
            </a:r>
            <a:r>
              <a:rPr lang="en-GB" dirty="0" smtClean="0">
                <a:solidFill>
                  <a:schemeClr val="tx1"/>
                </a:solidFill>
                <a:latin typeface="+mn-lt"/>
              </a:rPr>
              <a:t>is more rigid; </a:t>
            </a:r>
            <a:r>
              <a:rPr lang="en-GB" dirty="0" smtClean="0">
                <a:solidFill>
                  <a:schemeClr val="tx1"/>
                </a:solidFill>
                <a:latin typeface="+mn-lt"/>
                <a:sym typeface="Symbol" panose="05050102010706020507" pitchFamily="18" charset="2"/>
              </a:rPr>
              <a:t> stacking interactions</a:t>
            </a:r>
            <a:endParaRPr lang="en-GB" baseline="-25000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177143" y="1114351"/>
            <a:ext cx="4605577" cy="3350198"/>
            <a:chOff x="4161391" y="1026035"/>
            <a:chExt cx="4605577" cy="335019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1391" y="1026035"/>
              <a:ext cx="4605577" cy="335019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5713" y="1923817"/>
              <a:ext cx="1896932" cy="653214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731369" y="914296"/>
            <a:ext cx="1664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+mn-lt"/>
              </a:rPr>
              <a:t>AIMD, 300 K</a:t>
            </a:r>
            <a:endParaRPr lang="en-US" sz="20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F1294E-2158-440B-A129-6162985BC419}"/>
              </a:ext>
            </a:extLst>
          </p:cNvPr>
          <p:cNvSpPr/>
          <p:nvPr/>
        </p:nvSpPr>
        <p:spPr>
          <a:xfrm>
            <a:off x="127997" y="6272375"/>
            <a:ext cx="42500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pc="-1" dirty="0" smtClean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  <a:ea typeface="DejaVu Sans"/>
              </a:rPr>
              <a:t>Ghosh </a:t>
            </a:r>
            <a:r>
              <a:rPr lang="en-US" sz="1400" i="1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  <a:ea typeface="DejaVu Sans"/>
              </a:rPr>
              <a:t>et al. </a:t>
            </a:r>
            <a:r>
              <a:rPr lang="en-US" sz="1400" spc="-1" dirty="0" smtClean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  <a:ea typeface="DejaVu Sans"/>
              </a:rPr>
              <a:t>J. Phys. Chem. Lett</a:t>
            </a:r>
            <a:r>
              <a:rPr lang="en-US" sz="1400" i="1" spc="-1" dirty="0" smtClean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  <a:ea typeface="DejaVu Sans"/>
              </a:rPr>
              <a:t>, </a:t>
            </a:r>
            <a:r>
              <a:rPr lang="en-US" sz="1400" b="1" spc="-1" dirty="0" smtClean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  <a:ea typeface="DejaVu Sans"/>
              </a:rPr>
              <a:t>2020</a:t>
            </a:r>
            <a:r>
              <a:rPr lang="en-US" sz="1400" i="1" spc="-1" dirty="0" smtClean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  <a:ea typeface="DejaVu Sans"/>
              </a:rPr>
              <a:t>, 11, 2955</a:t>
            </a:r>
            <a:r>
              <a:rPr lang="en-US" sz="1400" spc="-1" dirty="0" smtClean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  <a:ea typeface="DejaVu Sans"/>
              </a:rPr>
              <a:t> 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46773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8832" y="238794"/>
            <a:ext cx="8418136" cy="576263"/>
          </a:xfrm>
        </p:spPr>
        <p:txBody>
          <a:bodyPr/>
          <a:lstStyle/>
          <a:p>
            <a:pPr algn="ctr"/>
            <a:r>
              <a:rPr lang="en-US" altLang="en-US" sz="3000" dirty="0" smtClean="0">
                <a:solidFill>
                  <a:srgbClr val="002060"/>
                </a:solidFill>
                <a:ea typeface="Avenir Medium"/>
                <a:cs typeface="Avenir Medium"/>
              </a:rPr>
              <a:t>Dynamic Electronic Properties</a:t>
            </a:r>
            <a:endParaRPr lang="en-US" altLang="en-US" sz="3000" dirty="0">
              <a:solidFill>
                <a:srgbClr val="002060"/>
              </a:solidFill>
              <a:ea typeface="Avenir Medium"/>
              <a:cs typeface="Avenir Medium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0" t="2939" r="1974" b="2384"/>
          <a:stretch/>
        </p:blipFill>
        <p:spPr>
          <a:xfrm>
            <a:off x="218705" y="1093694"/>
            <a:ext cx="4310923" cy="318514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63581" y="4353264"/>
            <a:ext cx="8588637" cy="1723549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  <a:bevelB w="152400" h="50800" prst="softRound"/>
          </a:sp3d>
        </p:spPr>
        <p:txBody>
          <a:bodyPr wrap="square">
            <a:spAutoFit/>
          </a:bodyPr>
          <a:lstStyle/>
          <a:p>
            <a:pPr marL="342900" indent="-342900" algn="just" eaLnBrk="1" hangingPunct="1">
              <a:spcAft>
                <a:spcPts val="1200"/>
              </a:spcAft>
              <a:buFont typeface="Wingdings" panose="05000000000000000000" pitchFamily="2" charset="2"/>
              <a:buChar char="q"/>
              <a:defRPr/>
            </a:pPr>
            <a:r>
              <a:rPr lang="en-GB" dirty="0" smtClean="0">
                <a:solidFill>
                  <a:schemeClr val="tx1"/>
                </a:solidFill>
                <a:latin typeface="+mn-lt"/>
              </a:rPr>
              <a:t>Band gaps and excited states fluctuate more for BA-based </a:t>
            </a:r>
            <a:r>
              <a:rPr lang="en-GB" dirty="0" smtClean="0">
                <a:solidFill>
                  <a:schemeClr val="tx1"/>
                </a:solidFill>
                <a:latin typeface="+mn-lt"/>
              </a:rPr>
              <a:t>perovskites</a:t>
            </a:r>
          </a:p>
          <a:p>
            <a:pPr marL="342900" indent="-342900" algn="just" eaLnBrk="1" hangingPunct="1">
              <a:spcAft>
                <a:spcPts val="1200"/>
              </a:spcAft>
              <a:buFont typeface="Wingdings" panose="05000000000000000000" pitchFamily="2" charset="2"/>
              <a:buChar char="q"/>
              <a:defRPr/>
            </a:pPr>
            <a:r>
              <a:rPr lang="en-GB" dirty="0" smtClean="0">
                <a:solidFill>
                  <a:schemeClr val="tx1"/>
                </a:solidFill>
                <a:latin typeface="+mn-lt"/>
              </a:rPr>
              <a:t>Strong influence of dynamic structures on the electronic properties </a:t>
            </a:r>
            <a:r>
              <a:rPr lang="en-GB" dirty="0" smtClean="0">
                <a:solidFill>
                  <a:schemeClr val="tx1"/>
                </a:solidFill>
                <a:latin typeface="+mn-lt"/>
              </a:rPr>
              <a:t> </a:t>
            </a:r>
            <a:endParaRPr lang="en-GB" dirty="0" smtClean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" t="3061" r="2290" b="2650"/>
          <a:stretch/>
        </p:blipFill>
        <p:spPr>
          <a:xfrm>
            <a:off x="4706363" y="1088872"/>
            <a:ext cx="4325374" cy="318996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752739" y="1279858"/>
            <a:ext cx="1756097" cy="1783381"/>
            <a:chOff x="752739" y="1279858"/>
            <a:chExt cx="1756097" cy="178338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39" t="39592" r="8943" b="1149"/>
            <a:stretch/>
          </p:blipFill>
          <p:spPr>
            <a:xfrm>
              <a:off x="752739" y="1279858"/>
              <a:ext cx="1044980" cy="1783381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1475477" y="2368979"/>
              <a:ext cx="7300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 dirty="0" smtClean="0">
                  <a:solidFill>
                    <a:schemeClr val="tx1"/>
                  </a:solidFill>
                  <a:latin typeface="+mn-lt"/>
                </a:rPr>
                <a:t>VBM</a:t>
              </a:r>
              <a:endParaRPr lang="en-US" sz="1800" b="1" baseline="-250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778781" y="1455087"/>
              <a:ext cx="7300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  <a:latin typeface="+mn-lt"/>
                </a:rPr>
                <a:t>C</a:t>
              </a:r>
              <a:r>
                <a:rPr lang="en-US" sz="1800" b="1" dirty="0" smtClean="0">
                  <a:solidFill>
                    <a:schemeClr val="tx1"/>
                  </a:solidFill>
                  <a:latin typeface="+mn-lt"/>
                </a:rPr>
                <a:t>BM</a:t>
              </a:r>
              <a:endParaRPr lang="en-US" sz="1800" b="1" baseline="-25000" dirty="0">
                <a:solidFill>
                  <a:schemeClr val="tx1"/>
                </a:solidFill>
                <a:latin typeface="+mn-lt"/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60"/>
          <a:stretch/>
        </p:blipFill>
        <p:spPr>
          <a:xfrm>
            <a:off x="3534878" y="1824419"/>
            <a:ext cx="1084500" cy="107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63488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8792" y="129598"/>
            <a:ext cx="8418136" cy="576263"/>
          </a:xfrm>
        </p:spPr>
        <p:txBody>
          <a:bodyPr/>
          <a:lstStyle/>
          <a:p>
            <a:pPr algn="ctr"/>
            <a:r>
              <a:rPr lang="en-US" altLang="en-US" sz="3000" dirty="0" smtClean="0">
                <a:solidFill>
                  <a:srgbClr val="002060"/>
                </a:solidFill>
                <a:ea typeface="Avenir Medium"/>
                <a:cs typeface="Avenir Medium"/>
              </a:rPr>
              <a:t>Non-adiabatic Coupling</a:t>
            </a:r>
            <a:endParaRPr lang="en-US" altLang="en-US" sz="3000" dirty="0">
              <a:solidFill>
                <a:srgbClr val="002060"/>
              </a:solidFill>
              <a:ea typeface="Avenir Medium"/>
              <a:cs typeface="Avenir Medium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290" y="895599"/>
            <a:ext cx="3654558" cy="297832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8" b="43840"/>
          <a:stretch/>
        </p:blipFill>
        <p:spPr>
          <a:xfrm>
            <a:off x="473624" y="1092656"/>
            <a:ext cx="3366856" cy="2451797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2095212" y="2559420"/>
            <a:ext cx="5951508" cy="3567888"/>
            <a:chOff x="2278092" y="2457820"/>
            <a:chExt cx="5951508" cy="356788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8092" y="3606763"/>
              <a:ext cx="3284787" cy="2418945"/>
            </a:xfrm>
            <a:prstGeom prst="rect">
              <a:avLst/>
            </a:prstGeom>
          </p:spPr>
        </p:pic>
        <p:sp>
          <p:nvSpPr>
            <p:cNvPr id="24" name="Oval 23"/>
            <p:cNvSpPr/>
            <p:nvPr/>
          </p:nvSpPr>
          <p:spPr bwMode="auto">
            <a:xfrm>
              <a:off x="6392530" y="2997211"/>
              <a:ext cx="1837070" cy="640069"/>
            </a:xfrm>
            <a:prstGeom prst="ellipse">
              <a:avLst/>
            </a:prstGeom>
            <a:noFill/>
            <a:ln w="41275" cap="rnd" cmpd="thickThin" algn="ctr">
              <a:solidFill>
                <a:srgbClr val="0000CC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rgbClr val="FFFF99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16" name="Curved Left Arrow 15"/>
            <p:cNvSpPr/>
            <p:nvPr/>
          </p:nvSpPr>
          <p:spPr bwMode="auto">
            <a:xfrm rot="2253644" flipH="1">
              <a:off x="4458744" y="2457820"/>
              <a:ext cx="1082331" cy="2477999"/>
            </a:xfrm>
            <a:prstGeom prst="curvedLef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sunset" dir="t">
                <a:rot lat="0" lon="0" rev="5400000"/>
              </a:lightRig>
            </a:scene3d>
            <a:sp3d prstMaterial="metal"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rgbClr val="FFFF99"/>
                </a:solidFill>
                <a:effectLst/>
                <a:latin typeface="Comic Sans MS" pitchFamily="66" charset="0"/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5793046" y="4162751"/>
            <a:ext cx="2943401" cy="1200329"/>
          </a:xfrm>
          <a:prstGeom prst="rect">
            <a:avLst/>
          </a:prstGeom>
          <a:ln w="25400">
            <a:solidFill>
              <a:srgbClr val="660066"/>
            </a:solidFill>
          </a:ln>
          <a:scene3d>
            <a:camera prst="orthographicFront"/>
            <a:lightRig rig="threePt" dir="t"/>
          </a:scene3d>
          <a:sp3d prstMaterial="flat"/>
        </p:spPr>
        <p:txBody>
          <a:bodyPr wrap="square">
            <a:sp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+mn-lt"/>
              </a:rPr>
              <a:t>More number of large NAC values for (BA)</a:t>
            </a:r>
            <a:r>
              <a:rPr lang="en-GB" baseline="-25000" dirty="0" smtClean="0">
                <a:solidFill>
                  <a:schemeClr val="tx1"/>
                </a:solidFill>
                <a:latin typeface="+mn-lt"/>
              </a:rPr>
              <a:t>2</a:t>
            </a:r>
            <a:r>
              <a:rPr lang="en-GB" dirty="0" smtClean="0">
                <a:solidFill>
                  <a:schemeClr val="tx1"/>
                </a:solidFill>
                <a:latin typeface="+mn-lt"/>
              </a:rPr>
              <a:t>PbBr</a:t>
            </a:r>
            <a:r>
              <a:rPr lang="en-GB" baseline="-25000" dirty="0" smtClean="0">
                <a:solidFill>
                  <a:schemeClr val="tx1"/>
                </a:solidFill>
                <a:latin typeface="+mn-lt"/>
              </a:rPr>
              <a:t>4</a:t>
            </a:r>
            <a:endParaRPr lang="en-US" baseline="-25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Rounded Rectangle 1"/>
          <p:cNvSpPr/>
          <p:nvPr/>
        </p:nvSpPr>
        <p:spPr bwMode="auto">
          <a:xfrm>
            <a:off x="1783976" y="1900518"/>
            <a:ext cx="842684" cy="1030941"/>
          </a:xfrm>
          <a:prstGeom prst="roundRect">
            <a:avLst/>
          </a:prstGeom>
          <a:solidFill>
            <a:schemeClr val="accent1">
              <a:alpha val="4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FFFF99"/>
              </a:solidFill>
              <a:effectLst/>
              <a:latin typeface="Comic Sans MS" pitchFamily="66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1584" y="1949686"/>
            <a:ext cx="1605650" cy="53667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46699" y="5014081"/>
            <a:ext cx="8919815" cy="892552"/>
          </a:xfrm>
          <a:prstGeom prst="rect">
            <a:avLst/>
          </a:prstGeom>
          <a:solidFill>
            <a:srgbClr val="FFC000"/>
          </a:solidFill>
          <a:ln w="254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>
            <a:spAutoFit/>
          </a:bodyPr>
          <a:lstStyle/>
          <a:p>
            <a:pPr algn="ctr"/>
            <a:r>
              <a:rPr lang="en-GB" sz="2600" b="1" dirty="0" smtClean="0">
                <a:solidFill>
                  <a:schemeClr val="tx1"/>
                </a:solidFill>
                <a:latin typeface="+mn-lt"/>
              </a:rPr>
              <a:t>Dynamic </a:t>
            </a:r>
            <a:r>
              <a:rPr lang="en-GB" sz="2600" dirty="0" smtClean="0">
                <a:solidFill>
                  <a:schemeClr val="tx1"/>
                </a:solidFill>
                <a:latin typeface="+mn-lt"/>
              </a:rPr>
              <a:t>(BA)</a:t>
            </a:r>
            <a:r>
              <a:rPr lang="en-GB" sz="2600" baseline="-25000" dirty="0" smtClean="0">
                <a:solidFill>
                  <a:schemeClr val="tx1"/>
                </a:solidFill>
                <a:latin typeface="+mn-lt"/>
              </a:rPr>
              <a:t>2</a:t>
            </a:r>
            <a:r>
              <a:rPr lang="en-GB" sz="2600" dirty="0" smtClean="0">
                <a:solidFill>
                  <a:schemeClr val="tx1"/>
                </a:solidFill>
                <a:latin typeface="+mn-lt"/>
              </a:rPr>
              <a:t>PbBr</a:t>
            </a:r>
            <a:r>
              <a:rPr lang="en-GB" sz="2600" baseline="-25000" dirty="0" smtClean="0">
                <a:solidFill>
                  <a:schemeClr val="tx1"/>
                </a:solidFill>
                <a:latin typeface="+mn-lt"/>
              </a:rPr>
              <a:t>4</a:t>
            </a:r>
            <a:r>
              <a:rPr lang="en-GB" sz="2600" dirty="0" smtClean="0">
                <a:solidFill>
                  <a:schemeClr val="tx1"/>
                </a:solidFill>
                <a:latin typeface="+mn-lt"/>
              </a:rPr>
              <a:t>: </a:t>
            </a:r>
            <a:r>
              <a:rPr lang="en-GB" sz="2600" b="1" dirty="0" smtClean="0">
                <a:solidFill>
                  <a:schemeClr val="tx1"/>
                </a:solidFill>
                <a:latin typeface="+mn-lt"/>
              </a:rPr>
              <a:t>Stronger electron-phonon interactions</a:t>
            </a:r>
            <a:r>
              <a:rPr lang="en-GB" sz="2600" dirty="0" smtClean="0">
                <a:solidFill>
                  <a:schemeClr val="tx1"/>
                </a:solidFill>
                <a:latin typeface="+mn-lt"/>
              </a:rPr>
              <a:t>, more active </a:t>
            </a:r>
            <a:r>
              <a:rPr lang="en-GB" sz="2600" b="1" dirty="0" smtClean="0">
                <a:solidFill>
                  <a:schemeClr val="tx1"/>
                </a:solidFill>
                <a:latin typeface="+mn-lt"/>
              </a:rPr>
              <a:t>non-radiative processes</a:t>
            </a:r>
            <a:endParaRPr lang="en-US" sz="2600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8866644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304098" y="831091"/>
            <a:ext cx="3232011" cy="3389003"/>
            <a:chOff x="5304098" y="831091"/>
            <a:chExt cx="3232011" cy="3389003"/>
          </a:xfrm>
        </p:grpSpPr>
        <p:grpSp>
          <p:nvGrpSpPr>
            <p:cNvPr id="7" name="Group 6"/>
            <p:cNvGrpSpPr/>
            <p:nvPr/>
          </p:nvGrpSpPr>
          <p:grpSpPr>
            <a:xfrm>
              <a:off x="5304098" y="831091"/>
              <a:ext cx="3232011" cy="3032698"/>
              <a:chOff x="5304098" y="831091"/>
              <a:chExt cx="3232011" cy="3032698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485" t="7312" r="13919" b="48885"/>
              <a:stretch/>
            </p:blipFill>
            <p:spPr>
              <a:xfrm>
                <a:off x="5304098" y="1079106"/>
                <a:ext cx="3232011" cy="2784683"/>
              </a:xfrm>
              <a:prstGeom prst="rect">
                <a:avLst/>
              </a:prstGeom>
            </p:spPr>
          </p:pic>
          <p:sp>
            <p:nvSpPr>
              <p:cNvPr id="33" name="Rectangle 32"/>
              <p:cNvSpPr/>
              <p:nvPr/>
            </p:nvSpPr>
            <p:spPr>
              <a:xfrm>
                <a:off x="6256185" y="831091"/>
                <a:ext cx="18189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rgbClr val="C00000"/>
                    </a:solidFill>
                    <a:latin typeface="+mn-lt"/>
                  </a:rPr>
                  <a:t>3AMP</a:t>
                </a:r>
                <a:r>
                  <a:rPr lang="en-US" b="1" baseline="30000" dirty="0" smtClean="0">
                    <a:solidFill>
                      <a:srgbClr val="C00000"/>
                    </a:solidFill>
                    <a:latin typeface="+mn-lt"/>
                  </a:rPr>
                  <a:t>2+</a:t>
                </a:r>
                <a:endParaRPr lang="en-US" b="1" baseline="30000" dirty="0">
                  <a:solidFill>
                    <a:srgbClr val="C00000"/>
                  </a:solidFill>
                  <a:latin typeface="+mn-lt"/>
                </a:endParaRPr>
              </a:p>
            </p:txBody>
          </p:sp>
        </p:grpSp>
        <p:sp>
          <p:nvSpPr>
            <p:cNvPr id="36" name="Rectangle 35"/>
            <p:cNvSpPr/>
            <p:nvPr/>
          </p:nvSpPr>
          <p:spPr>
            <a:xfrm>
              <a:off x="6328922" y="3758429"/>
              <a:ext cx="15860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C00000"/>
                  </a:solidFill>
                  <a:latin typeface="+mn-lt"/>
                </a:rPr>
                <a:t>(A)PbI</a:t>
              </a:r>
              <a:r>
                <a:rPr lang="en-US" b="1" baseline="-25000" dirty="0" smtClean="0">
                  <a:solidFill>
                    <a:srgbClr val="C00000"/>
                  </a:solidFill>
                  <a:latin typeface="+mn-lt"/>
                </a:rPr>
                <a:t>4</a:t>
              </a:r>
              <a:endParaRPr lang="en-US" b="1" baseline="-25000" dirty="0">
                <a:solidFill>
                  <a:srgbClr val="C00000"/>
                </a:solidFill>
                <a:latin typeface="+mn-lt"/>
              </a:endParaRPr>
            </a:p>
          </p:txBody>
        </p:sp>
      </p:grpSp>
      <p:sp>
        <p:nvSpPr>
          <p:cNvPr id="28677" name="Title 1"/>
          <p:cNvSpPr>
            <a:spLocks noGrp="1"/>
          </p:cNvSpPr>
          <p:nvPr>
            <p:ph type="title"/>
          </p:nvPr>
        </p:nvSpPr>
        <p:spPr>
          <a:xfrm>
            <a:off x="317587" y="146384"/>
            <a:ext cx="8490396" cy="576263"/>
          </a:xfrm>
        </p:spPr>
        <p:txBody>
          <a:bodyPr/>
          <a:lstStyle/>
          <a:p>
            <a:pPr algn="ctr"/>
            <a:r>
              <a:rPr lang="en-US" altLang="en-US" sz="2600" dirty="0" smtClean="0">
                <a:solidFill>
                  <a:srgbClr val="002060"/>
                </a:solidFill>
                <a:ea typeface="Avenir Medium"/>
                <a:cs typeface="Avenir Medium"/>
              </a:rPr>
              <a:t>Next Step:</a:t>
            </a:r>
            <a:r>
              <a:rPr lang="en-US" altLang="en-US" sz="2600" i="1" dirty="0" smtClean="0">
                <a:solidFill>
                  <a:srgbClr val="002060"/>
                </a:solidFill>
                <a:ea typeface="Avenir Medium"/>
                <a:cs typeface="Avenir Medium"/>
              </a:rPr>
              <a:t> In </a:t>
            </a:r>
            <a:r>
              <a:rPr lang="en-US" altLang="en-US" sz="2600" i="1" dirty="0" err="1" smtClean="0">
                <a:solidFill>
                  <a:srgbClr val="002060"/>
                </a:solidFill>
                <a:ea typeface="Avenir Medium"/>
                <a:cs typeface="Avenir Medium"/>
              </a:rPr>
              <a:t>silico</a:t>
            </a:r>
            <a:r>
              <a:rPr lang="en-US" altLang="en-US" sz="2600" dirty="0" smtClean="0">
                <a:solidFill>
                  <a:srgbClr val="002060"/>
                </a:solidFill>
                <a:ea typeface="Avenir Medium"/>
                <a:cs typeface="Avenir Medium"/>
              </a:rPr>
              <a:t> materials </a:t>
            </a:r>
            <a:r>
              <a:rPr lang="en-US" altLang="en-US" sz="2600" dirty="0">
                <a:solidFill>
                  <a:srgbClr val="002060"/>
                </a:solidFill>
                <a:ea typeface="Avenir Medium"/>
                <a:cs typeface="Avenir Medium"/>
              </a:rPr>
              <a:t>d</a:t>
            </a:r>
            <a:r>
              <a:rPr lang="en-US" altLang="en-US" sz="2600" dirty="0" smtClean="0">
                <a:solidFill>
                  <a:srgbClr val="002060"/>
                </a:solidFill>
                <a:ea typeface="Avenir Medium"/>
                <a:cs typeface="Avenir Medium"/>
              </a:rPr>
              <a:t>esigning for efficient 2D Iodide perovskites</a:t>
            </a:r>
            <a:endParaRPr lang="en-US" altLang="en-US" sz="2600" baseline="-25000" dirty="0">
              <a:solidFill>
                <a:srgbClr val="002060"/>
              </a:solidFill>
              <a:ea typeface="Avenir Medium"/>
              <a:cs typeface="Avenir Medium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5531" y="6541499"/>
            <a:ext cx="504599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 smtClean="0">
                <a:solidFill>
                  <a:schemeClr val="tx1"/>
                </a:solidFill>
                <a:latin typeface="+mn-lt"/>
              </a:rPr>
              <a:t>Ghosh </a:t>
            </a:r>
            <a:r>
              <a:rPr lang="en-US" sz="1500" i="1" dirty="0" smtClean="0">
                <a:solidFill>
                  <a:schemeClr val="tx1"/>
                </a:solidFill>
                <a:latin typeface="+mn-lt"/>
              </a:rPr>
              <a:t>et al. Accepted</a:t>
            </a:r>
            <a:r>
              <a:rPr lang="en-US" sz="1500" dirty="0" smtClean="0">
                <a:solidFill>
                  <a:schemeClr val="tx1"/>
                </a:solidFill>
                <a:latin typeface="+mn-lt"/>
              </a:rPr>
              <a:t>, J. Mater. Chem. A </a:t>
            </a:r>
            <a:r>
              <a:rPr lang="en-US" sz="1500" b="1" dirty="0" smtClean="0">
                <a:solidFill>
                  <a:schemeClr val="tx1"/>
                </a:solidFill>
                <a:latin typeface="+mn-lt"/>
              </a:rPr>
              <a:t>2020</a:t>
            </a:r>
            <a:endParaRPr lang="en-US" sz="15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" t="1661" r="42394" b="42624"/>
          <a:stretch/>
        </p:blipFill>
        <p:spPr>
          <a:xfrm>
            <a:off x="256655" y="1300897"/>
            <a:ext cx="4024831" cy="2309568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 bwMode="auto">
          <a:xfrm>
            <a:off x="256655" y="1978585"/>
            <a:ext cx="3984009" cy="887710"/>
          </a:xfrm>
          <a:prstGeom prst="roundRect">
            <a:avLst/>
          </a:prstGeom>
          <a:solidFill>
            <a:srgbClr val="FFC000">
              <a:alpha val="8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b="1" dirty="0" smtClean="0">
                <a:solidFill>
                  <a:srgbClr val="3333FF"/>
                </a:solidFill>
                <a:latin typeface="Century Gothic"/>
              </a:rPr>
              <a:t>Two </a:t>
            </a:r>
            <a:r>
              <a:rPr lang="en-US" b="1" dirty="0">
                <a:solidFill>
                  <a:srgbClr val="3333FF"/>
                </a:solidFill>
                <a:latin typeface="Century Gothic"/>
              </a:rPr>
              <a:t>spacer </a:t>
            </a:r>
            <a:r>
              <a:rPr lang="en-US" b="1" dirty="0" smtClean="0">
                <a:solidFill>
                  <a:srgbClr val="3333FF"/>
                </a:solidFill>
                <a:latin typeface="Century Gothic"/>
              </a:rPr>
              <a:t>cations/unit; </a:t>
            </a:r>
            <a:endParaRPr kumimoji="0" lang="en-US" b="1" i="0" u="none" strike="noStrike" cap="none" normalizeH="0" baseline="0" dirty="0" smtClean="0">
              <a:ln>
                <a:noFill/>
              </a:ln>
              <a:solidFill>
                <a:srgbClr val="3333FF"/>
              </a:solidFill>
              <a:effectLst/>
              <a:latin typeface="+mn-l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3333FF"/>
                </a:solidFill>
                <a:effectLst/>
                <a:latin typeface="+mn-lt"/>
              </a:rPr>
              <a:t>Non-covalent stacking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7127" y="3681986"/>
            <a:ext cx="6050338" cy="2931274"/>
            <a:chOff x="117127" y="3681986"/>
            <a:chExt cx="6050338" cy="2931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58" t="24588" r="38538" b="19308"/>
            <a:stretch/>
          </p:blipFill>
          <p:spPr>
            <a:xfrm>
              <a:off x="117127" y="3921702"/>
              <a:ext cx="3381062" cy="2691558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>
            <a:xfrm>
              <a:off x="3519253" y="3681986"/>
              <a:ext cx="2648212" cy="2781958"/>
              <a:chOff x="4221944" y="3285127"/>
              <a:chExt cx="2648212" cy="2781958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4221944" y="3285127"/>
                <a:ext cx="2648212" cy="2781958"/>
                <a:chOff x="4221944" y="3285127"/>
                <a:chExt cx="2648212" cy="2781958"/>
              </a:xfrm>
            </p:grpSpPr>
            <p:grpSp>
              <p:nvGrpSpPr>
                <p:cNvPr id="2" name="Group 1"/>
                <p:cNvGrpSpPr/>
                <p:nvPr/>
              </p:nvGrpSpPr>
              <p:grpSpPr>
                <a:xfrm>
                  <a:off x="4221944" y="3285127"/>
                  <a:ext cx="497101" cy="2781958"/>
                  <a:chOff x="4166063" y="3359018"/>
                  <a:chExt cx="497101" cy="2781958"/>
                </a:xfrm>
              </p:grpSpPr>
              <p:pic>
                <p:nvPicPr>
                  <p:cNvPr id="14" name="Picture 13"/>
                  <p:cNvPicPr>
                    <a:picLocks noChangeAspect="1"/>
                  </p:cNvPicPr>
                  <p:nvPr/>
                </p:nvPicPr>
                <p:blipFill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9192" t="17094" r="43939" b="14079"/>
                  <a:stretch/>
                </p:blipFill>
                <p:spPr>
                  <a:xfrm>
                    <a:off x="4166063" y="3359018"/>
                    <a:ext cx="491347" cy="973868"/>
                  </a:xfrm>
                  <a:prstGeom prst="rect">
                    <a:avLst/>
                  </a:prstGeom>
                </p:spPr>
              </p:pic>
              <p:pic>
                <p:nvPicPr>
                  <p:cNvPr id="16" name="Picture 15"/>
                  <p:cNvPicPr>
                    <a:picLocks noChangeAspect="1"/>
                  </p:cNvPicPr>
                  <p:nvPr/>
                </p:nvPicPr>
                <p:blipFill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5859" t="3786" r="26869" b="8465"/>
                  <a:stretch/>
                </p:blipFill>
                <p:spPr>
                  <a:xfrm>
                    <a:off x="4185139" y="4558364"/>
                    <a:ext cx="463776" cy="724864"/>
                  </a:xfrm>
                  <a:prstGeom prst="rect">
                    <a:avLst/>
                  </a:prstGeom>
                </p:spPr>
              </p:pic>
              <p:pic>
                <p:nvPicPr>
                  <p:cNvPr id="17" name="Picture 16"/>
                  <p:cNvPicPr>
                    <a:picLocks noChangeAspect="1"/>
                  </p:cNvPicPr>
                  <p:nvPr/>
                </p:nvPicPr>
                <p:blipFill rotWithShape="1"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4040" t="5033" r="39596" b="5137"/>
                  <a:stretch/>
                </p:blipFill>
                <p:spPr>
                  <a:xfrm>
                    <a:off x="4242703" y="5445041"/>
                    <a:ext cx="420461" cy="69593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0" name="Rectangle 29"/>
                <p:cNvSpPr/>
                <p:nvPr/>
              </p:nvSpPr>
              <p:spPr>
                <a:xfrm>
                  <a:off x="4713291" y="5476934"/>
                  <a:ext cx="2156865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solidFill>
                        <a:srgbClr val="C00000"/>
                      </a:solidFill>
                      <a:latin typeface="+mn-lt"/>
                    </a:rPr>
                    <a:t>3AMP (Stiffest)</a:t>
                  </a:r>
                  <a:endParaRPr lang="en-US" sz="2000" b="1" dirty="0">
                    <a:solidFill>
                      <a:srgbClr val="C00000"/>
                    </a:solidFill>
                    <a:latin typeface="+mn-lt"/>
                  </a:endParaRPr>
                </a:p>
              </p:txBody>
            </p:sp>
          </p:grpSp>
          <p:sp>
            <p:nvSpPr>
              <p:cNvPr id="31" name="Rectangle 30"/>
              <p:cNvSpPr/>
              <p:nvPr/>
            </p:nvSpPr>
            <p:spPr>
              <a:xfrm>
                <a:off x="4560876" y="3393968"/>
                <a:ext cx="2225222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 smtClean="0">
                    <a:solidFill>
                      <a:srgbClr val="006600"/>
                    </a:solidFill>
                    <a:latin typeface="+mn-lt"/>
                  </a:rPr>
                  <a:t>BA</a:t>
                </a:r>
              </a:p>
              <a:p>
                <a:pPr algn="ctr"/>
                <a:r>
                  <a:rPr lang="en-US" sz="2000" b="1" dirty="0" smtClean="0">
                    <a:solidFill>
                      <a:srgbClr val="006600"/>
                    </a:solidFill>
                    <a:latin typeface="+mn-lt"/>
                  </a:rPr>
                  <a:t>(Most dynamic)</a:t>
                </a:r>
                <a:endParaRPr lang="en-US" sz="2000" b="1" dirty="0">
                  <a:solidFill>
                    <a:srgbClr val="006600"/>
                  </a:solidFill>
                  <a:latin typeface="+mn-lt"/>
                </a:endParaRPr>
              </a:p>
            </p:txBody>
          </p:sp>
        </p:grpSp>
      </p:grpSp>
      <p:sp>
        <p:nvSpPr>
          <p:cNvPr id="29" name="Rectangle 28"/>
          <p:cNvSpPr/>
          <p:nvPr/>
        </p:nvSpPr>
        <p:spPr>
          <a:xfrm>
            <a:off x="821107" y="810861"/>
            <a:ext cx="8686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  <a:latin typeface="+mn-lt"/>
              </a:rPr>
              <a:t>BA</a:t>
            </a:r>
            <a:r>
              <a:rPr lang="en-US" b="1" baseline="30000" dirty="0" smtClean="0">
                <a:solidFill>
                  <a:srgbClr val="C00000"/>
                </a:solidFill>
                <a:latin typeface="+mn-lt"/>
              </a:rPr>
              <a:t>+</a:t>
            </a:r>
            <a:endParaRPr lang="en-US" b="1" baseline="300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664781" y="838522"/>
            <a:ext cx="11869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  <a:latin typeface="+mn-lt"/>
              </a:rPr>
              <a:t>PEA</a:t>
            </a:r>
            <a:r>
              <a:rPr lang="en-US" b="1" baseline="30000" dirty="0" smtClean="0">
                <a:solidFill>
                  <a:srgbClr val="C00000"/>
                </a:solidFill>
                <a:latin typeface="+mn-lt"/>
              </a:rPr>
              <a:t>+</a:t>
            </a:r>
            <a:endParaRPr lang="en-US" b="1" baseline="300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453166" y="3476423"/>
            <a:ext cx="15860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006600"/>
                </a:solidFill>
                <a:latin typeface="+mn-lt"/>
              </a:rPr>
              <a:t>(A)</a:t>
            </a:r>
            <a:r>
              <a:rPr lang="en-US" b="1" baseline="-25000" dirty="0" smtClean="0">
                <a:solidFill>
                  <a:srgbClr val="006600"/>
                </a:solidFill>
                <a:latin typeface="+mn-lt"/>
              </a:rPr>
              <a:t>2</a:t>
            </a:r>
            <a:r>
              <a:rPr lang="en-US" b="1" dirty="0" smtClean="0">
                <a:solidFill>
                  <a:srgbClr val="006600"/>
                </a:solidFill>
                <a:latin typeface="+mn-lt"/>
              </a:rPr>
              <a:t>PbI</a:t>
            </a:r>
            <a:r>
              <a:rPr lang="en-US" b="1" baseline="-25000" dirty="0" smtClean="0">
                <a:solidFill>
                  <a:srgbClr val="006600"/>
                </a:solidFill>
                <a:latin typeface="+mn-lt"/>
              </a:rPr>
              <a:t>4</a:t>
            </a:r>
            <a:endParaRPr lang="en-US" b="1" baseline="-25000" dirty="0">
              <a:solidFill>
                <a:srgbClr val="006600"/>
              </a:solidFill>
              <a:latin typeface="+mn-lt"/>
            </a:endParaRPr>
          </a:p>
        </p:txBody>
      </p:sp>
      <p:sp>
        <p:nvSpPr>
          <p:cNvPr id="34" name="Rounded Rectangle 33"/>
          <p:cNvSpPr/>
          <p:nvPr/>
        </p:nvSpPr>
        <p:spPr bwMode="auto">
          <a:xfrm>
            <a:off x="5597236" y="1857891"/>
            <a:ext cx="2678546" cy="1236394"/>
          </a:xfrm>
          <a:prstGeom prst="roundRect">
            <a:avLst/>
          </a:prstGeom>
          <a:solidFill>
            <a:srgbClr val="FFC000">
              <a:alpha val="8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b="1" dirty="0">
                <a:solidFill>
                  <a:srgbClr val="3333FF"/>
                </a:solidFill>
                <a:latin typeface="Century Gothic"/>
              </a:rPr>
              <a:t>S</a:t>
            </a:r>
            <a:r>
              <a:rPr lang="en-US" b="1" dirty="0" smtClean="0">
                <a:solidFill>
                  <a:srgbClr val="3333FF"/>
                </a:solidFill>
                <a:latin typeface="Century Gothic"/>
              </a:rPr>
              <a:t>ingle </a:t>
            </a:r>
            <a:r>
              <a:rPr lang="en-US" b="1" dirty="0">
                <a:solidFill>
                  <a:srgbClr val="3333FF"/>
                </a:solidFill>
                <a:latin typeface="Century Gothic"/>
              </a:rPr>
              <a:t>spacer </a:t>
            </a:r>
            <a:r>
              <a:rPr lang="en-US" b="1" dirty="0" smtClean="0">
                <a:solidFill>
                  <a:srgbClr val="3333FF"/>
                </a:solidFill>
                <a:latin typeface="Century Gothic"/>
              </a:rPr>
              <a:t>cation/unit; </a:t>
            </a:r>
            <a:endParaRPr kumimoji="0" lang="en-US" b="1" i="0" u="none" strike="noStrike" cap="none" normalizeH="0" baseline="0" dirty="0" smtClean="0">
              <a:ln>
                <a:noFill/>
              </a:ln>
              <a:solidFill>
                <a:srgbClr val="3333FF"/>
              </a:solidFill>
              <a:effectLst/>
              <a:latin typeface="+mn-l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3333FF"/>
                </a:solidFill>
                <a:effectLst/>
                <a:latin typeface="+mn-lt"/>
              </a:rPr>
              <a:t>stiff stacking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378981" y="4400456"/>
            <a:ext cx="7183630" cy="1600438"/>
          </a:xfrm>
          <a:prstGeom prst="rect">
            <a:avLst/>
          </a:prstGeom>
          <a:solidFill>
            <a:srgbClr val="FFCCCC"/>
          </a:solidFill>
          <a:ln w="254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>
            <a:spAutoFit/>
          </a:bodyPr>
          <a:lstStyle/>
          <a:p>
            <a:pPr algn="ctr"/>
            <a:r>
              <a:rPr lang="en-GB" sz="2600" b="1" dirty="0" smtClean="0">
                <a:solidFill>
                  <a:srgbClr val="006600"/>
                </a:solidFill>
                <a:latin typeface="+mn-lt"/>
              </a:rPr>
              <a:t>Design Strategy for 2D halide perovskites: </a:t>
            </a:r>
          </a:p>
          <a:p>
            <a:pPr algn="ctr"/>
            <a:r>
              <a:rPr lang="en-GB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Compact the interlayers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, mitigated fluctuations; </a:t>
            </a:r>
            <a:r>
              <a:rPr lang="en-GB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slower the non-radiative recombination</a:t>
            </a:r>
            <a:endParaRPr lang="en-US" b="1" baseline="-250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23688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4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7" name="Title 1"/>
          <p:cNvSpPr>
            <a:spLocks noGrp="1"/>
          </p:cNvSpPr>
          <p:nvPr>
            <p:ph type="title"/>
          </p:nvPr>
        </p:nvSpPr>
        <p:spPr>
          <a:xfrm>
            <a:off x="256655" y="212299"/>
            <a:ext cx="8605838" cy="576263"/>
          </a:xfrm>
        </p:spPr>
        <p:txBody>
          <a:bodyPr/>
          <a:lstStyle/>
          <a:p>
            <a:pPr algn="ctr"/>
            <a:r>
              <a:rPr lang="en-US" altLang="en-US" sz="3000" dirty="0" smtClean="0">
                <a:solidFill>
                  <a:srgbClr val="002060"/>
                </a:solidFill>
                <a:ea typeface="Avenir Medium"/>
                <a:cs typeface="Avenir Medium"/>
              </a:rPr>
              <a:t>2D-halide </a:t>
            </a:r>
            <a:r>
              <a:rPr lang="en-US" altLang="en-US" sz="3000" dirty="0" smtClean="0">
                <a:solidFill>
                  <a:srgbClr val="002060"/>
                </a:solidFill>
                <a:ea typeface="Avenir Medium"/>
                <a:cs typeface="Avenir Medium"/>
              </a:rPr>
              <a:t>Perovskites for </a:t>
            </a:r>
            <a:r>
              <a:rPr lang="en-US" altLang="en-US" sz="3000" dirty="0" smtClean="0">
                <a:solidFill>
                  <a:srgbClr val="002060"/>
                </a:solidFill>
                <a:ea typeface="Avenir Medium"/>
                <a:cs typeface="Avenir Medium"/>
              </a:rPr>
              <a:t>Optoelectronics</a:t>
            </a:r>
            <a:endParaRPr lang="en-US" altLang="en-US" sz="3000" baseline="-25000" dirty="0">
              <a:solidFill>
                <a:srgbClr val="002060"/>
              </a:solidFill>
              <a:ea typeface="Avenir Medium"/>
              <a:cs typeface="Avenir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97C074-29E4-4714-957F-6CEE459B92A7}"/>
              </a:ext>
            </a:extLst>
          </p:cNvPr>
          <p:cNvSpPr txBox="1"/>
          <p:nvPr/>
        </p:nvSpPr>
        <p:spPr>
          <a:xfrm>
            <a:off x="166701" y="2295706"/>
            <a:ext cx="8785745" cy="1683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b="1" dirty="0">
                <a:solidFill>
                  <a:schemeClr val="tx1"/>
                </a:solidFill>
                <a:latin typeface="+mn-lt"/>
              </a:rPr>
              <a:t>D</a:t>
            </a:r>
            <a:r>
              <a:rPr lang="en-GB" b="1" dirty="0" smtClean="0">
                <a:solidFill>
                  <a:schemeClr val="tx1"/>
                </a:solidFill>
                <a:latin typeface="+mn-lt"/>
              </a:rPr>
              <a:t>ynamic structures </a:t>
            </a:r>
            <a:r>
              <a:rPr lang="en-GB" dirty="0" smtClean="0">
                <a:solidFill>
                  <a:schemeClr val="tx1"/>
                </a:solidFill>
                <a:latin typeface="+mn-lt"/>
              </a:rPr>
              <a:t>influence</a:t>
            </a:r>
            <a:r>
              <a:rPr lang="en-GB" b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dirty="0" smtClean="0">
                <a:solidFill>
                  <a:schemeClr val="tx1"/>
                </a:solidFill>
                <a:latin typeface="+mn-lt"/>
              </a:rPr>
              <a:t>the charge </a:t>
            </a:r>
            <a:r>
              <a:rPr lang="en-GB" b="1" dirty="0" smtClean="0">
                <a:solidFill>
                  <a:schemeClr val="tx1"/>
                </a:solidFill>
                <a:latin typeface="+mn-lt"/>
              </a:rPr>
              <a:t>carrier recombination </a:t>
            </a:r>
            <a:r>
              <a:rPr lang="en-GB" dirty="0" smtClean="0">
                <a:solidFill>
                  <a:schemeClr val="tx1"/>
                </a:solidFill>
                <a:latin typeface="+mn-lt"/>
              </a:rPr>
              <a:t>processes: </a:t>
            </a:r>
            <a:r>
              <a:rPr lang="en-GB" b="1" dirty="0" smtClean="0">
                <a:solidFill>
                  <a:schemeClr val="tx1"/>
                </a:solidFill>
                <a:latin typeface="+mn-lt"/>
              </a:rPr>
              <a:t>Strategic </a:t>
            </a:r>
            <a:r>
              <a:rPr lang="en-GB" b="1" dirty="0">
                <a:solidFill>
                  <a:schemeClr val="tx1"/>
                </a:solidFill>
                <a:latin typeface="+mn-lt"/>
              </a:rPr>
              <a:t>s</a:t>
            </a:r>
            <a:r>
              <a:rPr lang="en-GB" b="1" dirty="0" smtClean="0">
                <a:solidFill>
                  <a:schemeClr val="tx1"/>
                </a:solidFill>
                <a:latin typeface="+mn-lt"/>
              </a:rPr>
              <a:t>tructural modifications </a:t>
            </a:r>
            <a:r>
              <a:rPr lang="en-GB" dirty="0" smtClean="0">
                <a:solidFill>
                  <a:schemeClr val="tx1"/>
                </a:solidFill>
                <a:latin typeface="+mn-lt"/>
              </a:rPr>
              <a:t>can</a:t>
            </a:r>
            <a:r>
              <a:rPr lang="en-GB" b="1" dirty="0" smtClean="0">
                <a:solidFill>
                  <a:schemeClr val="tx1"/>
                </a:solidFill>
                <a:latin typeface="+mn-lt"/>
              </a:rPr>
              <a:t> mitigate non-radiative losses</a:t>
            </a:r>
          </a:p>
        </p:txBody>
      </p:sp>
    </p:spTree>
    <p:extLst>
      <p:ext uri="{BB962C8B-B14F-4D97-AF65-F5344CB8AC3E}">
        <p14:creationId xmlns:p14="http://schemas.microsoft.com/office/powerpoint/2010/main" val="267629328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 txBox="1">
            <a:spLocks noChangeArrowheads="1"/>
          </p:cNvSpPr>
          <p:nvPr/>
        </p:nvSpPr>
        <p:spPr>
          <a:xfrm>
            <a:off x="219075" y="165100"/>
            <a:ext cx="8601075" cy="800100"/>
          </a:xfrm>
          <a:prstGeom prst="rect">
            <a:avLst/>
          </a:prstGeom>
          <a:noFill/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06B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06B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06B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06B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06B"/>
                </a:solidFill>
                <a:latin typeface="Arial Black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06B"/>
                </a:solidFill>
                <a:latin typeface="Arial Black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06B"/>
                </a:solidFill>
                <a:latin typeface="Arial Black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06B"/>
                </a:solidFill>
                <a:latin typeface="Arial Black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06B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en-GB" altLang="en-US" kern="0" dirty="0"/>
              <a:t> Group &amp; Collaboration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6408" y="1184823"/>
            <a:ext cx="8463742" cy="15450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05000"/>
              </a:lnSpc>
              <a:spcAft>
                <a:spcPts val="1200"/>
              </a:spcAft>
              <a:buFont typeface="Wingdings" panose="05000000000000000000" pitchFamily="2" charset="2"/>
              <a:buChar char="q"/>
              <a:defRPr/>
            </a:pPr>
            <a:r>
              <a:rPr lang="en-GB" dirty="0">
                <a:solidFill>
                  <a:schemeClr val="tx1"/>
                </a:solidFill>
                <a:latin typeface="+mn-lt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+mn-lt"/>
              </a:rPr>
              <a:t>Dr.</a:t>
            </a:r>
            <a:r>
              <a:rPr lang="en-GB" dirty="0">
                <a:solidFill>
                  <a:schemeClr val="tx1"/>
                </a:solidFill>
                <a:latin typeface="+mn-lt"/>
              </a:rPr>
              <a:t> Sergei </a:t>
            </a:r>
            <a:r>
              <a:rPr lang="en-GB" dirty="0" err="1">
                <a:solidFill>
                  <a:schemeClr val="tx1"/>
                </a:solidFill>
                <a:latin typeface="+mn-lt"/>
              </a:rPr>
              <a:t>Tretiak</a:t>
            </a:r>
            <a:r>
              <a:rPr lang="en-GB" dirty="0">
                <a:solidFill>
                  <a:schemeClr val="tx1"/>
                </a:solidFill>
                <a:latin typeface="+mn-lt"/>
              </a:rPr>
              <a:t> and </a:t>
            </a:r>
            <a:r>
              <a:rPr lang="en-GB" dirty="0" err="1">
                <a:solidFill>
                  <a:schemeClr val="tx1"/>
                </a:solidFill>
                <a:latin typeface="+mn-lt"/>
              </a:rPr>
              <a:t>Dr.</a:t>
            </a:r>
            <a:r>
              <a:rPr lang="en-GB" dirty="0">
                <a:solidFill>
                  <a:schemeClr val="tx1"/>
                </a:solidFill>
                <a:latin typeface="+mn-lt"/>
              </a:rPr>
              <a:t> Amanda </a:t>
            </a:r>
            <a:r>
              <a:rPr lang="en-GB" dirty="0" err="1" smtClean="0">
                <a:solidFill>
                  <a:schemeClr val="tx1"/>
                </a:solidFill>
                <a:latin typeface="+mn-lt"/>
              </a:rPr>
              <a:t>Neukirch</a:t>
            </a:r>
            <a:r>
              <a:rPr lang="en-GB" dirty="0" smtClean="0">
                <a:solidFill>
                  <a:schemeClr val="tx1"/>
                </a:solidFill>
                <a:latin typeface="+mn-lt"/>
              </a:rPr>
              <a:t> (LANL) </a:t>
            </a:r>
          </a:p>
          <a:p>
            <a:pPr eaLnBrk="1" hangingPunct="1">
              <a:lnSpc>
                <a:spcPct val="105000"/>
              </a:lnSpc>
              <a:spcAft>
                <a:spcPts val="1200"/>
              </a:spcAft>
              <a:buFont typeface="Wingdings" panose="05000000000000000000" pitchFamily="2" charset="2"/>
              <a:buChar char="q"/>
              <a:defRPr/>
            </a:pPr>
            <a:r>
              <a:rPr lang="en-GB" dirty="0" smtClean="0">
                <a:solidFill>
                  <a:schemeClr val="tx1"/>
                </a:solidFill>
                <a:latin typeface="+mn-lt"/>
              </a:rPr>
              <a:t> Prof. Oleg </a:t>
            </a:r>
            <a:r>
              <a:rPr lang="en-GB" dirty="0" err="1" smtClean="0">
                <a:solidFill>
                  <a:schemeClr val="tx1"/>
                </a:solidFill>
                <a:latin typeface="+mn-lt"/>
              </a:rPr>
              <a:t>Prezhdo</a:t>
            </a:r>
            <a:r>
              <a:rPr lang="en-GB" dirty="0" smtClean="0">
                <a:solidFill>
                  <a:schemeClr val="tx1"/>
                </a:solidFill>
                <a:latin typeface="+mn-lt"/>
              </a:rPr>
              <a:t> (USC)and group</a:t>
            </a:r>
            <a:endParaRPr lang="en-GB" dirty="0">
              <a:solidFill>
                <a:schemeClr val="tx1"/>
              </a:solidFill>
              <a:latin typeface="+mn-lt"/>
            </a:endParaRPr>
          </a:p>
          <a:p>
            <a:pPr eaLnBrk="1" hangingPunct="1">
              <a:spcAft>
                <a:spcPts val="1200"/>
              </a:spcAft>
              <a:buFont typeface="Wingdings" panose="05000000000000000000" pitchFamily="2" charset="2"/>
              <a:buChar char="q"/>
              <a:defRPr/>
            </a:pPr>
            <a:r>
              <a:rPr lang="en-GB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dirty="0" err="1" smtClean="0">
                <a:solidFill>
                  <a:schemeClr val="tx1"/>
                </a:solidFill>
                <a:latin typeface="+mn-lt"/>
              </a:rPr>
              <a:t>Dr.</a:t>
            </a:r>
            <a:r>
              <a:rPr lang="en-GB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+mn-lt"/>
              </a:rPr>
              <a:t>W. </a:t>
            </a:r>
            <a:r>
              <a:rPr lang="en-US" dirty="0" err="1" smtClean="0">
                <a:solidFill>
                  <a:schemeClr val="tx1"/>
                </a:solidFill>
                <a:latin typeface="+mn-lt"/>
              </a:rPr>
              <a:t>Nei</a:t>
            </a:r>
            <a:r>
              <a:rPr lang="en-US" dirty="0" smtClean="0">
                <a:solidFill>
                  <a:schemeClr val="tx1"/>
                </a:solidFill>
                <a:latin typeface="+mn-lt"/>
              </a:rPr>
              <a:t> (LANL)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8DE9D573-CA72-4241-B01C-9D44E1DB4B0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459948" y="3134374"/>
            <a:ext cx="2128331" cy="958268"/>
          </a:xfrm>
          <a:prstGeom prst="rect">
            <a:avLst/>
          </a:prstGeom>
          <a:ln>
            <a:noFill/>
          </a:ln>
        </p:spPr>
      </p:pic>
      <p:pic>
        <p:nvPicPr>
          <p:cNvPr id="22530" name="Picture 2" descr="Image result for los alamos national laboratory  logo">
            <a:extLst>
              <a:ext uri="{FF2B5EF4-FFF2-40B4-BE49-F238E27FC236}">
                <a16:creationId xmlns:a16="http://schemas.microsoft.com/office/drawing/2014/main" id="{1DA446F8-68CD-403A-BD1B-AFD0C9D20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868" y="4305380"/>
            <a:ext cx="2027559" cy="92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0B3C4B-3DF6-42E9-98ED-D4CD6C97C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6807" y="3134374"/>
            <a:ext cx="1461240" cy="95138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 bwMode="auto">
          <a:xfrm>
            <a:off x="2198255" y="2949484"/>
            <a:ext cx="4581236" cy="2463025"/>
          </a:xfrm>
          <a:prstGeom prst="roundRect">
            <a:avLst/>
          </a:prstGeom>
          <a:noFill/>
          <a:ln w="31750" cap="flat" cmpd="sng" algn="ctr">
            <a:solidFill>
              <a:srgbClr val="66006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FFFF99"/>
              </a:solidFill>
              <a:effectLst/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85547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73050" y="3444165"/>
            <a:ext cx="305976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rgbClr val="00306B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rgbClr val="00306B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rgbClr val="00306B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rgbClr val="00306B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rgbClr val="00306B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00306B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00306B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00306B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rgbClr val="00306B"/>
                </a:solidFill>
                <a:latin typeface="Century Gothic" panose="020B0502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GB" altLang="en-US" sz="2000" dirty="0" err="1">
                <a:solidFill>
                  <a:srgbClr val="C00000"/>
                </a:solidFill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Methylammonium</a:t>
            </a:r>
            <a:r>
              <a:rPr lang="en-GB" altLang="en-US" sz="2000" dirty="0">
                <a:solidFill>
                  <a:srgbClr val="C00000"/>
                </a:solidFill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 lead iodide CH</a:t>
            </a:r>
            <a:r>
              <a:rPr lang="en-GB" altLang="en-US" sz="2000" baseline="-30000" dirty="0">
                <a:solidFill>
                  <a:srgbClr val="C00000"/>
                </a:solidFill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3</a:t>
            </a:r>
            <a:r>
              <a:rPr lang="en-GB" altLang="en-US" sz="2000" dirty="0">
                <a:solidFill>
                  <a:srgbClr val="C00000"/>
                </a:solidFill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NH</a:t>
            </a:r>
            <a:r>
              <a:rPr lang="en-GB" altLang="en-US" sz="2000" baseline="-30000" dirty="0">
                <a:solidFill>
                  <a:srgbClr val="C00000"/>
                </a:solidFill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3</a:t>
            </a:r>
            <a:r>
              <a:rPr lang="en-GB" altLang="en-US" sz="2000" dirty="0">
                <a:solidFill>
                  <a:srgbClr val="C00000"/>
                </a:solidFill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PbI</a:t>
            </a:r>
            <a:r>
              <a:rPr lang="en-GB" altLang="en-US" sz="2000" baseline="-30000" dirty="0">
                <a:solidFill>
                  <a:srgbClr val="C00000"/>
                </a:solidFill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3</a:t>
            </a:r>
            <a:endParaRPr lang="en-GB" altLang="en-US" sz="2000" b="0" dirty="0">
              <a:solidFill>
                <a:srgbClr val="C00000"/>
              </a:solidFill>
              <a:latin typeface="+mn-lt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84694" y="266700"/>
            <a:ext cx="8411643" cy="57626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06B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06B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06B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06B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06B"/>
                </a:solidFill>
                <a:latin typeface="Arial Black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06B"/>
                </a:solidFill>
                <a:latin typeface="Arial Black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06B"/>
                </a:solidFill>
                <a:latin typeface="Arial Black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06B"/>
                </a:solidFill>
                <a:latin typeface="Arial Black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06B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en-US" altLang="en-US" sz="2800" kern="0" dirty="0">
                <a:solidFill>
                  <a:srgbClr val="002060"/>
                </a:solidFill>
              </a:rPr>
              <a:t>Organic-Inorganic Perovskite </a:t>
            </a:r>
            <a:endParaRPr lang="en-GB" altLang="en-US" sz="2800" kern="0" dirty="0">
              <a:solidFill>
                <a:srgbClr val="00206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14022" y="3502900"/>
            <a:ext cx="44299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 smtClean="0">
                <a:solidFill>
                  <a:schemeClr val="tx1"/>
                </a:solidFill>
                <a:latin typeface="Century Gothic" pitchFamily="34" charset="0"/>
              </a:rPr>
              <a:t>Kojima et al. J. Am. Chem. </a:t>
            </a:r>
            <a:r>
              <a:rPr lang="en-GB" sz="1400" dirty="0" err="1" smtClean="0">
                <a:solidFill>
                  <a:schemeClr val="tx1"/>
                </a:solidFill>
                <a:latin typeface="Century Gothic" pitchFamily="34" charset="0"/>
              </a:rPr>
              <a:t>Soc</a:t>
            </a:r>
            <a:r>
              <a:rPr lang="en-GB" sz="1400" dirty="0" smtClean="0">
                <a:solidFill>
                  <a:schemeClr val="tx1"/>
                </a:solidFill>
                <a:latin typeface="Century Gothic" pitchFamily="34" charset="0"/>
              </a:rPr>
              <a:t>, </a:t>
            </a:r>
            <a:r>
              <a:rPr lang="en-GB" sz="1400" b="1" dirty="0" smtClean="0">
                <a:solidFill>
                  <a:schemeClr val="tx1"/>
                </a:solidFill>
                <a:latin typeface="Century Gothic" pitchFamily="34" charset="0"/>
              </a:rPr>
              <a:t>2009</a:t>
            </a:r>
            <a:r>
              <a:rPr lang="en-GB" sz="1400" dirty="0" smtClean="0">
                <a:solidFill>
                  <a:schemeClr val="tx1"/>
                </a:solidFill>
                <a:latin typeface="Century Gothic" pitchFamily="34" charset="0"/>
              </a:rPr>
              <a:t>, 131, 6050</a:t>
            </a:r>
          </a:p>
          <a:p>
            <a:pPr algn="r"/>
            <a:r>
              <a:rPr lang="en-GB" sz="1400" dirty="0" smtClean="0">
                <a:solidFill>
                  <a:schemeClr val="tx1"/>
                </a:solidFill>
                <a:latin typeface="Century Gothic" pitchFamily="34" charset="0"/>
              </a:rPr>
              <a:t>Eames et. al. Nature </a:t>
            </a:r>
            <a:r>
              <a:rPr lang="en-GB" sz="1400" dirty="0">
                <a:solidFill>
                  <a:schemeClr val="tx1"/>
                </a:solidFill>
                <a:latin typeface="Century Gothic" pitchFamily="34" charset="0"/>
              </a:rPr>
              <a:t>Comm. </a:t>
            </a:r>
            <a:r>
              <a:rPr lang="en-GB" sz="1400" b="1" dirty="0">
                <a:solidFill>
                  <a:schemeClr val="tx1"/>
                </a:solidFill>
                <a:latin typeface="Century Gothic" pitchFamily="34" charset="0"/>
              </a:rPr>
              <a:t>2015</a:t>
            </a:r>
            <a:r>
              <a:rPr lang="en-GB" sz="1400" dirty="0">
                <a:solidFill>
                  <a:schemeClr val="tx1"/>
                </a:solidFill>
                <a:latin typeface="Century Gothic" pitchFamily="34" charset="0"/>
              </a:rPr>
              <a:t>, </a:t>
            </a:r>
            <a:r>
              <a:rPr lang="en-GB" sz="1400" dirty="0" smtClean="0">
                <a:solidFill>
                  <a:schemeClr val="tx1"/>
                </a:solidFill>
                <a:latin typeface="Century Gothic" pitchFamily="34" charset="0"/>
              </a:rPr>
              <a:t>6, 7497</a:t>
            </a:r>
          </a:p>
          <a:p>
            <a:pPr algn="r"/>
            <a:r>
              <a:rPr lang="en-GB" sz="1400" dirty="0" smtClean="0">
                <a:solidFill>
                  <a:schemeClr val="tx1"/>
                </a:solidFill>
                <a:latin typeface="Century Gothic" pitchFamily="34" charset="0"/>
              </a:rPr>
              <a:t>Lin et al. Science, </a:t>
            </a:r>
            <a:r>
              <a:rPr lang="en-GB" sz="1400" b="1" dirty="0" smtClean="0">
                <a:solidFill>
                  <a:schemeClr val="tx1"/>
                </a:solidFill>
                <a:latin typeface="Century Gothic" pitchFamily="34" charset="0"/>
              </a:rPr>
              <a:t>2020</a:t>
            </a:r>
            <a:r>
              <a:rPr lang="en-GB" sz="1400" dirty="0" smtClean="0">
                <a:solidFill>
                  <a:schemeClr val="tx1"/>
                </a:solidFill>
                <a:latin typeface="Century Gothic" pitchFamily="34" charset="0"/>
              </a:rPr>
              <a:t>, 369, 6499 </a:t>
            </a:r>
            <a:endParaRPr lang="en-GB" sz="1400" dirty="0">
              <a:solidFill>
                <a:schemeClr val="tx1"/>
              </a:solidFill>
              <a:latin typeface="Century Gothic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161B30-EDB0-42BD-82BD-D918CEAA2E17}"/>
              </a:ext>
            </a:extLst>
          </p:cNvPr>
          <p:cNvSpPr/>
          <p:nvPr/>
        </p:nvSpPr>
        <p:spPr>
          <a:xfrm>
            <a:off x="4649370" y="943285"/>
            <a:ext cx="4429978" cy="25545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>
            <a:spAutoFit/>
          </a:bodyPr>
          <a:lstStyle/>
          <a:p>
            <a:pPr eaLnBrk="1" hangingPunct="1">
              <a:spcAft>
                <a:spcPts val="1200"/>
              </a:spcAft>
              <a:buFont typeface="Wingdings" pitchFamily="2" charset="2"/>
              <a:buChar char="q"/>
              <a:defRPr/>
            </a:pPr>
            <a:r>
              <a:rPr lang="en-US" b="1" dirty="0" smtClean="0">
                <a:solidFill>
                  <a:srgbClr val="3333FF"/>
                </a:solidFill>
                <a:latin typeface="Century Gothic" pitchFamily="34" charset="0"/>
                <a:ea typeface="Avenir Book"/>
                <a:cs typeface="Avenir Book"/>
              </a:rPr>
              <a:t> Solution </a:t>
            </a:r>
            <a:r>
              <a:rPr lang="en-US" b="1" dirty="0" err="1" smtClean="0">
                <a:solidFill>
                  <a:srgbClr val="3333FF"/>
                </a:solidFill>
                <a:latin typeface="Century Gothic" pitchFamily="34" charset="0"/>
                <a:ea typeface="Avenir Book"/>
                <a:cs typeface="Avenir Book"/>
              </a:rPr>
              <a:t>processable</a:t>
            </a:r>
            <a:endParaRPr lang="en-US" b="1" dirty="0">
              <a:solidFill>
                <a:srgbClr val="3333FF"/>
              </a:solidFill>
              <a:latin typeface="Century Gothic" pitchFamily="34" charset="0"/>
              <a:ea typeface="Avenir Book"/>
              <a:cs typeface="Avenir Book"/>
            </a:endParaRPr>
          </a:p>
          <a:p>
            <a:pPr eaLnBrk="1" hangingPunct="1">
              <a:spcAft>
                <a:spcPts val="1200"/>
              </a:spcAft>
              <a:buFont typeface="Wingdings" pitchFamily="2" charset="2"/>
              <a:buChar char="q"/>
              <a:defRPr/>
            </a:pPr>
            <a:r>
              <a:rPr lang="en-US" b="1" dirty="0">
                <a:solidFill>
                  <a:srgbClr val="3333FF"/>
                </a:solidFill>
                <a:latin typeface="Century Gothic" pitchFamily="34" charset="0"/>
                <a:ea typeface="Avenir Book"/>
                <a:cs typeface="Avenir Book"/>
              </a:rPr>
              <a:t> </a:t>
            </a:r>
            <a:r>
              <a:rPr lang="en-US" b="1" dirty="0" smtClean="0">
                <a:solidFill>
                  <a:srgbClr val="3333FF"/>
                </a:solidFill>
                <a:latin typeface="Century Gothic" pitchFamily="34" charset="0"/>
                <a:ea typeface="Avenir Book"/>
                <a:cs typeface="Avenir Book"/>
              </a:rPr>
              <a:t>Strong absorption</a:t>
            </a:r>
            <a:endParaRPr lang="en-US" b="1" dirty="0">
              <a:solidFill>
                <a:srgbClr val="3333FF"/>
              </a:solidFill>
              <a:latin typeface="Century Gothic" pitchFamily="34" charset="0"/>
              <a:ea typeface="Avenir Book"/>
              <a:cs typeface="Avenir Book"/>
            </a:endParaRPr>
          </a:p>
          <a:p>
            <a:pPr eaLnBrk="1" hangingPunct="1">
              <a:spcAft>
                <a:spcPts val="1200"/>
              </a:spcAft>
              <a:buFont typeface="Wingdings" pitchFamily="2" charset="2"/>
              <a:buChar char="q"/>
              <a:defRPr/>
            </a:pPr>
            <a:r>
              <a:rPr lang="en-US" b="1" dirty="0" smtClean="0">
                <a:solidFill>
                  <a:srgbClr val="3333FF"/>
                </a:solidFill>
                <a:latin typeface="Century Gothic" pitchFamily="34" charset="0"/>
                <a:ea typeface="Avenir Book"/>
                <a:cs typeface="Avenir Book"/>
              </a:rPr>
              <a:t>Excellent charge transport</a:t>
            </a:r>
            <a:endParaRPr lang="en-US" b="1" dirty="0">
              <a:solidFill>
                <a:srgbClr val="3333FF"/>
              </a:solidFill>
              <a:latin typeface="Century Gothic" pitchFamily="34" charset="0"/>
              <a:ea typeface="Avenir Book"/>
              <a:cs typeface="Avenir Book"/>
            </a:endParaRPr>
          </a:p>
          <a:p>
            <a:pPr eaLnBrk="1" hangingPunct="1">
              <a:spcAft>
                <a:spcPts val="1200"/>
              </a:spcAft>
              <a:buFont typeface="Wingdings" pitchFamily="2" charset="2"/>
              <a:buChar char="q"/>
              <a:defRPr/>
            </a:pPr>
            <a:r>
              <a:rPr lang="en-US" b="1" dirty="0">
                <a:solidFill>
                  <a:srgbClr val="3333FF"/>
                </a:solidFill>
                <a:latin typeface="Century Gothic" pitchFamily="34" charset="0"/>
                <a:ea typeface="Avenir Book"/>
                <a:cs typeface="Avenir Book"/>
              </a:rPr>
              <a:t>Defect </a:t>
            </a:r>
            <a:r>
              <a:rPr lang="en-US" b="1" dirty="0" smtClean="0">
                <a:solidFill>
                  <a:srgbClr val="3333FF"/>
                </a:solidFill>
                <a:latin typeface="Century Gothic" pitchFamily="34" charset="0"/>
                <a:ea typeface="Avenir Book"/>
                <a:cs typeface="Avenir Book"/>
              </a:rPr>
              <a:t>tolerant</a:t>
            </a:r>
          </a:p>
          <a:p>
            <a:pPr eaLnBrk="1" hangingPunct="1">
              <a:spcAft>
                <a:spcPts val="1200"/>
              </a:spcAft>
              <a:buFont typeface="Wingdings" pitchFamily="2" charset="2"/>
              <a:buChar char="q"/>
              <a:defRPr/>
            </a:pPr>
            <a:r>
              <a:rPr lang="en-US" b="1" dirty="0" smtClean="0">
                <a:solidFill>
                  <a:srgbClr val="3333FF"/>
                </a:solidFill>
                <a:latin typeface="Century Gothic" pitchFamily="34" charset="0"/>
                <a:ea typeface="Avenir Book"/>
                <a:cs typeface="Avenir Book"/>
              </a:rPr>
              <a:t>Tunable Dimensionality </a:t>
            </a:r>
            <a:endParaRPr lang="en-US" b="1" dirty="0">
              <a:solidFill>
                <a:srgbClr val="3333FF"/>
              </a:solidFill>
              <a:latin typeface="Century Gothic" pitchFamily="34" charset="0"/>
              <a:ea typeface="Avenir Book"/>
              <a:cs typeface="Avenir Book"/>
            </a:endParaRPr>
          </a:p>
        </p:txBody>
      </p:sp>
      <p:pic>
        <p:nvPicPr>
          <p:cNvPr id="15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81" b="16771"/>
          <a:stretch/>
        </p:blipFill>
        <p:spPr bwMode="auto">
          <a:xfrm>
            <a:off x="3282386" y="1287906"/>
            <a:ext cx="1183770" cy="1474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3072" r="15532" b="2325"/>
          <a:stretch/>
        </p:blipFill>
        <p:spPr>
          <a:xfrm>
            <a:off x="609599" y="923061"/>
            <a:ext cx="2540001" cy="259499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45113" y="4124827"/>
            <a:ext cx="4386146" cy="2712085"/>
            <a:chOff x="145113" y="4124827"/>
            <a:chExt cx="4386146" cy="2712085"/>
          </a:xfrm>
        </p:grpSpPr>
        <p:grpSp>
          <p:nvGrpSpPr>
            <p:cNvPr id="8" name="Group 7"/>
            <p:cNvGrpSpPr/>
            <p:nvPr/>
          </p:nvGrpSpPr>
          <p:grpSpPr>
            <a:xfrm>
              <a:off x="145113" y="4124827"/>
              <a:ext cx="4386146" cy="2188864"/>
              <a:chOff x="145113" y="4124827"/>
              <a:chExt cx="4386146" cy="2188864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384694" y="4124827"/>
                <a:ext cx="39069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rgbClr val="000066"/>
                    </a:solidFill>
                    <a:latin typeface="+mn-lt"/>
                  </a:rPr>
                  <a:t>Layered Perovskites (2D)</a:t>
                </a:r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079" r="40305"/>
              <a:stretch/>
            </p:blipFill>
            <p:spPr>
              <a:xfrm rot="16200000">
                <a:off x="1531994" y="3314427"/>
                <a:ext cx="1612383" cy="4386146"/>
              </a:xfrm>
              <a:prstGeom prst="rect">
                <a:avLst/>
              </a:prstGeom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609599" y="6313692"/>
              <a:ext cx="32419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 smtClean="0">
                  <a:solidFill>
                    <a:schemeClr val="tx1"/>
                  </a:solidFill>
                  <a:latin typeface="Century Gothic" pitchFamily="34" charset="0"/>
                </a:rPr>
                <a:t>Tsai et al. Nature, </a:t>
              </a:r>
              <a:r>
                <a:rPr lang="en-GB" sz="1400" b="1" dirty="0" smtClean="0">
                  <a:solidFill>
                    <a:schemeClr val="tx1"/>
                  </a:solidFill>
                  <a:latin typeface="Century Gothic" pitchFamily="34" charset="0"/>
                </a:rPr>
                <a:t>2016</a:t>
              </a:r>
              <a:r>
                <a:rPr lang="en-GB" sz="1400" dirty="0" smtClean="0">
                  <a:solidFill>
                    <a:schemeClr val="tx1"/>
                  </a:solidFill>
                  <a:latin typeface="Century Gothic" pitchFamily="34" charset="0"/>
                </a:rPr>
                <a:t>, 536, 7616</a:t>
              </a:r>
            </a:p>
            <a:p>
              <a:pPr algn="ctr"/>
              <a:r>
                <a:rPr lang="en-GB" sz="1400" dirty="0" smtClean="0">
                  <a:solidFill>
                    <a:schemeClr val="tx1"/>
                  </a:solidFill>
                  <a:latin typeface="Century Gothic" pitchFamily="34" charset="0"/>
                </a:rPr>
                <a:t>Shi et al</a:t>
              </a:r>
              <a:r>
                <a:rPr lang="en-GB" sz="1400" dirty="0">
                  <a:solidFill>
                    <a:schemeClr val="tx1"/>
                  </a:solidFill>
                  <a:latin typeface="Century Gothic" pitchFamily="34" charset="0"/>
                </a:rPr>
                <a:t>. Nature, </a:t>
              </a:r>
              <a:r>
                <a:rPr lang="en-GB" sz="1400" b="1" dirty="0" smtClean="0">
                  <a:solidFill>
                    <a:schemeClr val="tx1"/>
                  </a:solidFill>
                  <a:latin typeface="Century Gothic" pitchFamily="34" charset="0"/>
                </a:rPr>
                <a:t>2020</a:t>
              </a:r>
              <a:r>
                <a:rPr lang="en-GB" sz="1400" dirty="0" smtClean="0">
                  <a:solidFill>
                    <a:schemeClr val="tx1"/>
                  </a:solidFill>
                  <a:latin typeface="Century Gothic" pitchFamily="34" charset="0"/>
                </a:rPr>
                <a:t>, 580, 614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915403" y="4099070"/>
            <a:ext cx="4250468" cy="2061098"/>
            <a:chOff x="4915403" y="4099070"/>
            <a:chExt cx="4250468" cy="2061098"/>
          </a:xfrm>
        </p:grpSpPr>
        <p:grpSp>
          <p:nvGrpSpPr>
            <p:cNvPr id="11" name="Group 10"/>
            <p:cNvGrpSpPr/>
            <p:nvPr/>
          </p:nvGrpSpPr>
          <p:grpSpPr>
            <a:xfrm>
              <a:off x="4915403" y="4099070"/>
              <a:ext cx="4250468" cy="1846660"/>
              <a:chOff x="4915403" y="4099070"/>
              <a:chExt cx="4250468" cy="1846660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4915403" y="4099070"/>
                <a:ext cx="39237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rgbClr val="C00000"/>
                    </a:solidFill>
                    <a:latin typeface="+mn-lt"/>
                  </a:rPr>
                  <a:t>Quantum Dots (0D)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592291" y="4560735"/>
                <a:ext cx="157358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 err="1" smtClean="0">
                    <a:solidFill>
                      <a:schemeClr val="tx1"/>
                    </a:solidFill>
                    <a:latin typeface="Century Gothic" pitchFamily="34" charset="0"/>
                  </a:rPr>
                  <a:t>Raino</a:t>
                </a:r>
                <a:r>
                  <a:rPr lang="en-GB" sz="1400" dirty="0" smtClean="0">
                    <a:solidFill>
                      <a:schemeClr val="tx1"/>
                    </a:solidFill>
                    <a:latin typeface="Century Gothic" pitchFamily="34" charset="0"/>
                  </a:rPr>
                  <a:t> et al. Nature, </a:t>
                </a:r>
                <a:r>
                  <a:rPr lang="en-GB" sz="1400" b="1" dirty="0" smtClean="0">
                    <a:solidFill>
                      <a:schemeClr val="tx1"/>
                    </a:solidFill>
                    <a:latin typeface="Century Gothic" pitchFamily="34" charset="0"/>
                  </a:rPr>
                  <a:t>2018</a:t>
                </a:r>
                <a:r>
                  <a:rPr lang="en-GB" sz="1400" dirty="0" smtClean="0">
                    <a:solidFill>
                      <a:schemeClr val="tx1"/>
                    </a:solidFill>
                    <a:latin typeface="Century Gothic" pitchFamily="34" charset="0"/>
                  </a:rPr>
                  <a:t>, 563, 671</a:t>
                </a:r>
              </a:p>
              <a:p>
                <a:pPr algn="ctr"/>
                <a:r>
                  <a:rPr lang="en-US" sz="1400" dirty="0" err="1" smtClean="0">
                    <a:solidFill>
                      <a:schemeClr val="tx1"/>
                    </a:solidFill>
                    <a:latin typeface="+mn-lt"/>
                  </a:rPr>
                  <a:t>Swarnkar</a:t>
                </a:r>
                <a:r>
                  <a:rPr lang="en-US" sz="1400" dirty="0" smtClean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GB" sz="1400" dirty="0" smtClean="0">
                    <a:solidFill>
                      <a:schemeClr val="tx1"/>
                    </a:solidFill>
                    <a:latin typeface="+mn-lt"/>
                  </a:rPr>
                  <a:t>et al</a:t>
                </a:r>
                <a:r>
                  <a:rPr lang="en-GB" sz="1400" dirty="0">
                    <a:solidFill>
                      <a:schemeClr val="tx1"/>
                    </a:solidFill>
                    <a:latin typeface="+mn-lt"/>
                  </a:rPr>
                  <a:t>. </a:t>
                </a:r>
                <a:r>
                  <a:rPr lang="en-US" sz="1400" dirty="0" err="1" smtClean="0">
                    <a:solidFill>
                      <a:schemeClr val="tx1"/>
                    </a:solidFill>
                    <a:latin typeface="+mn-lt"/>
                  </a:rPr>
                  <a:t>Angew</a:t>
                </a:r>
                <a:r>
                  <a:rPr lang="en-US" sz="1400" dirty="0" smtClean="0">
                    <a:solidFill>
                      <a:schemeClr val="tx1"/>
                    </a:solidFill>
                    <a:latin typeface="+mn-lt"/>
                  </a:rPr>
                  <a:t>. Chem.</a:t>
                </a:r>
                <a:r>
                  <a:rPr lang="en-GB" sz="1400" dirty="0" smtClean="0">
                    <a:solidFill>
                      <a:schemeClr val="tx1"/>
                    </a:solidFill>
                    <a:latin typeface="+mn-lt"/>
                  </a:rPr>
                  <a:t>, </a:t>
                </a:r>
                <a:r>
                  <a:rPr lang="en-GB" sz="1400" b="1" dirty="0" smtClean="0">
                    <a:solidFill>
                      <a:schemeClr val="tx1"/>
                    </a:solidFill>
                    <a:latin typeface="+mn-lt"/>
                  </a:rPr>
                  <a:t>2015</a:t>
                </a:r>
                <a:r>
                  <a:rPr lang="en-GB" sz="1400" dirty="0" smtClean="0">
                    <a:solidFill>
                      <a:schemeClr val="tx1"/>
                    </a:solidFill>
                    <a:latin typeface="+mn-lt"/>
                  </a:rPr>
                  <a:t>, 127, 15644</a:t>
                </a:r>
              </a:p>
            </p:txBody>
          </p:sp>
        </p:grpSp>
        <p:pic>
          <p:nvPicPr>
            <p:cNvPr id="19" name="Picture 18"/>
            <p:cNvPicPr/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97" r="38126"/>
            <a:stretch/>
          </p:blipFill>
          <p:spPr bwMode="auto">
            <a:xfrm>
              <a:off x="5735963" y="4586492"/>
              <a:ext cx="1692698" cy="157367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2" name="TextBox 1"/>
          <p:cNvSpPr txBox="1"/>
          <p:nvPr/>
        </p:nvSpPr>
        <p:spPr>
          <a:xfrm>
            <a:off x="3058990" y="853465"/>
            <a:ext cx="1580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+mn-lt"/>
              </a:rPr>
              <a:t>A cations</a:t>
            </a:r>
            <a:endParaRPr lang="en-US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86599" y="2747673"/>
            <a:ext cx="1462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tx1"/>
                </a:solidFill>
                <a:latin typeface="+mn-lt"/>
              </a:rPr>
              <a:t>B metals: </a:t>
            </a:r>
            <a:r>
              <a:rPr lang="en-US" sz="1800" b="1" dirty="0" err="1" smtClean="0">
                <a:solidFill>
                  <a:schemeClr val="tx1"/>
                </a:solidFill>
                <a:latin typeface="+mn-lt"/>
              </a:rPr>
              <a:t>Pb</a:t>
            </a:r>
            <a:r>
              <a:rPr lang="en-US" sz="1800" b="1" dirty="0" smtClean="0">
                <a:solidFill>
                  <a:schemeClr val="tx1"/>
                </a:solidFill>
                <a:latin typeface="+mn-lt"/>
              </a:rPr>
              <a:t>, Sn</a:t>
            </a:r>
            <a:endParaRPr lang="en-US" sz="1800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536187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28588" y="212725"/>
            <a:ext cx="8870950" cy="576263"/>
          </a:xfrm>
        </p:spPr>
        <p:txBody>
          <a:bodyPr/>
          <a:lstStyle/>
          <a:p>
            <a:pPr algn="ctr"/>
            <a:r>
              <a:rPr lang="en-US" altLang="en-US" sz="3200" dirty="0" smtClean="0">
                <a:solidFill>
                  <a:srgbClr val="002060"/>
                </a:solidFill>
                <a:ea typeface="Avenir Medium"/>
                <a:cs typeface="Avenir Medium"/>
              </a:rPr>
              <a:t>2D-halide perovskites</a:t>
            </a:r>
            <a:endParaRPr lang="en-US" altLang="en-US" sz="3200" dirty="0">
              <a:solidFill>
                <a:srgbClr val="002060"/>
              </a:solidFill>
              <a:ea typeface="Avenir Medium"/>
              <a:cs typeface="Avenir Medium"/>
            </a:endParaRPr>
          </a:p>
        </p:txBody>
      </p:sp>
      <p:sp>
        <p:nvSpPr>
          <p:cNvPr id="2" name="AutoShape 2" descr="Image result for Materials for LED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4614" y="6223724"/>
            <a:ext cx="44372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+mn-lt"/>
              </a:rPr>
              <a:t>Grancini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i="1" dirty="0" smtClean="0">
                <a:solidFill>
                  <a:schemeClr val="tx1"/>
                </a:solidFill>
                <a:latin typeface="+mn-lt"/>
              </a:rPr>
              <a:t>et al.</a:t>
            </a:r>
            <a:r>
              <a:rPr lang="en-US" sz="1400" i="1" dirty="0" smtClean="0">
                <a:latin typeface="+mn-lt"/>
              </a:rPr>
              <a:t> </a:t>
            </a:r>
            <a:r>
              <a:rPr lang="en-US" sz="1400" i="1" dirty="0" smtClean="0">
                <a:solidFill>
                  <a:schemeClr val="tx1"/>
                </a:solidFill>
                <a:latin typeface="+mn-lt"/>
              </a:rPr>
              <a:t>Nat. Rev. Mater., </a:t>
            </a:r>
            <a:r>
              <a:rPr lang="en-US" sz="1400" b="1" dirty="0" smtClean="0">
                <a:solidFill>
                  <a:schemeClr val="tx1"/>
                </a:solidFill>
                <a:latin typeface="+mn-lt"/>
              </a:rPr>
              <a:t>2019</a:t>
            </a:r>
            <a:r>
              <a:rPr lang="en-US" sz="1400" dirty="0" smtClean="0">
                <a:solidFill>
                  <a:schemeClr val="tx1"/>
                </a:solidFill>
                <a:latin typeface="+mn-lt"/>
              </a:rPr>
              <a:t>, 4, 4; </a:t>
            </a:r>
            <a:endParaRPr lang="en-US" sz="1400" dirty="0" smtClean="0">
              <a:solidFill>
                <a:schemeClr val="tx1"/>
              </a:solidFill>
              <a:latin typeface="+mn-lt"/>
            </a:endParaRP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+mn-lt"/>
              </a:rPr>
              <a:t>Smith </a:t>
            </a:r>
            <a:r>
              <a:rPr lang="en-US" sz="1400" i="1" dirty="0" smtClean="0">
                <a:solidFill>
                  <a:schemeClr val="tx1"/>
                </a:solidFill>
                <a:latin typeface="+mn-lt"/>
              </a:rPr>
              <a:t>et al.</a:t>
            </a:r>
            <a:r>
              <a:rPr lang="en-US" sz="140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i="1" dirty="0" smtClean="0">
                <a:solidFill>
                  <a:schemeClr val="tx1"/>
                </a:solidFill>
                <a:latin typeface="+mn-lt"/>
              </a:rPr>
              <a:t>Chem. Rev</a:t>
            </a:r>
            <a:r>
              <a:rPr lang="en-US" sz="1400" dirty="0" smtClean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1400" b="1" dirty="0" smtClean="0">
                <a:solidFill>
                  <a:schemeClr val="tx1"/>
                </a:solidFill>
                <a:latin typeface="+mn-lt"/>
              </a:rPr>
              <a:t>2019</a:t>
            </a:r>
            <a:r>
              <a:rPr lang="en-US" sz="1400" dirty="0" smtClean="0">
                <a:solidFill>
                  <a:schemeClr val="tx1"/>
                </a:solidFill>
                <a:latin typeface="+mn-lt"/>
              </a:rPr>
              <a:t>, 119,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 </a:t>
            </a:r>
            <a:r>
              <a:rPr lang="en-US" sz="1400" dirty="0" smtClean="0">
                <a:solidFill>
                  <a:schemeClr val="tx1"/>
                </a:solidFill>
                <a:latin typeface="+mn-lt"/>
              </a:rPr>
              <a:t>3104</a:t>
            </a:r>
            <a:endParaRPr lang="en-US" sz="14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5905"/>
          <a:stretch/>
        </p:blipFill>
        <p:spPr>
          <a:xfrm>
            <a:off x="4565831" y="1547213"/>
            <a:ext cx="4433707" cy="34826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5" y="1394392"/>
            <a:ext cx="3370050" cy="145586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84073" y="5087013"/>
            <a:ext cx="49599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+mn-lt"/>
              </a:rPr>
              <a:t>Wide diversity in crystal structure and emission properties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8281" y="880750"/>
            <a:ext cx="48299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+mn-lt"/>
              </a:rPr>
              <a:t>C</a:t>
            </a:r>
            <a:r>
              <a:rPr lang="en-US" sz="2000" b="1" dirty="0" smtClean="0">
                <a:solidFill>
                  <a:schemeClr val="tx1"/>
                </a:solidFill>
                <a:latin typeface="+mn-lt"/>
              </a:rPr>
              <a:t>onceptual </a:t>
            </a:r>
            <a:r>
              <a:rPr lang="en-US" sz="2000" b="1" dirty="0">
                <a:solidFill>
                  <a:schemeClr val="tx1"/>
                </a:solidFill>
                <a:latin typeface="+mn-lt"/>
              </a:rPr>
              <a:t>slicing of a </a:t>
            </a:r>
            <a:r>
              <a:rPr lang="en-US" sz="2000" b="1" dirty="0" smtClean="0">
                <a:solidFill>
                  <a:schemeClr val="tx1"/>
                </a:solidFill>
                <a:latin typeface="+mn-lt"/>
              </a:rPr>
              <a:t>3D-perovskite</a:t>
            </a:r>
            <a:endParaRPr lang="en-US" sz="20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6533" y="3169044"/>
            <a:ext cx="4323344" cy="1938992"/>
          </a:xfrm>
          <a:prstGeom prst="rect">
            <a:avLst/>
          </a:prstGeom>
          <a:solidFill>
            <a:schemeClr val="accent1">
              <a:lumMod val="75000"/>
            </a:schemeClr>
          </a:solidFill>
          <a:scene3d>
            <a:camera prst="orthographicFront"/>
            <a:lightRig rig="threePt" dir="t"/>
          </a:scene3d>
          <a:sp3d prstMaterial="softEdge">
            <a:bevelT prst="relaxedInset"/>
            <a:bevelB prst="relaxedInset"/>
          </a:sp3d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b="1" dirty="0" smtClean="0">
                <a:solidFill>
                  <a:schemeClr val="bg1"/>
                </a:solidFill>
                <a:latin typeface="+mn-lt"/>
              </a:rPr>
              <a:t>Improved stability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b="1" dirty="0" smtClean="0">
                <a:solidFill>
                  <a:schemeClr val="bg1"/>
                </a:solidFill>
                <a:latin typeface="+mn-lt"/>
              </a:rPr>
              <a:t>Higher </a:t>
            </a:r>
            <a:r>
              <a:rPr lang="en-US" b="1" dirty="0">
                <a:solidFill>
                  <a:schemeClr val="bg1"/>
                </a:solidFill>
                <a:latin typeface="+mn-lt"/>
              </a:rPr>
              <a:t>crystallinity </a:t>
            </a:r>
            <a:r>
              <a:rPr lang="en-US" b="1" dirty="0" smtClean="0">
                <a:solidFill>
                  <a:schemeClr val="bg1"/>
                </a:solidFill>
                <a:latin typeface="+mn-lt"/>
              </a:rPr>
              <a:t>and </a:t>
            </a:r>
            <a:r>
              <a:rPr lang="en-US" b="1" dirty="0">
                <a:solidFill>
                  <a:schemeClr val="bg1"/>
                </a:solidFill>
                <a:latin typeface="+mn-lt"/>
              </a:rPr>
              <a:t>fewer </a:t>
            </a:r>
            <a:r>
              <a:rPr lang="en-US" b="1" dirty="0" smtClean="0">
                <a:solidFill>
                  <a:schemeClr val="bg1"/>
                </a:solidFill>
                <a:latin typeface="+mn-lt"/>
              </a:rPr>
              <a:t>defects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b="1" dirty="0" smtClean="0">
                <a:solidFill>
                  <a:schemeClr val="bg1"/>
                </a:solidFill>
                <a:latin typeface="+mn-lt"/>
              </a:rPr>
              <a:t>Promising light absorption and emission </a:t>
            </a:r>
          </a:p>
        </p:txBody>
      </p:sp>
    </p:spTree>
    <p:extLst>
      <p:ext uri="{BB962C8B-B14F-4D97-AF65-F5344CB8AC3E}">
        <p14:creationId xmlns:p14="http://schemas.microsoft.com/office/powerpoint/2010/main" val="11459436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45287" y="203458"/>
            <a:ext cx="8601244" cy="576263"/>
          </a:xfrm>
        </p:spPr>
        <p:txBody>
          <a:bodyPr/>
          <a:lstStyle/>
          <a:p>
            <a:pPr algn="ctr"/>
            <a:r>
              <a:rPr lang="en-US" altLang="en-US" sz="2600" dirty="0" smtClean="0">
                <a:solidFill>
                  <a:srgbClr val="002060"/>
                </a:solidFill>
                <a:ea typeface="Avenir Medium"/>
                <a:cs typeface="Avenir Medium"/>
              </a:rPr>
              <a:t>Two-dimensional perovskites for Optoelectronics</a:t>
            </a:r>
            <a:endParaRPr lang="en-US" altLang="en-US" sz="2600" dirty="0">
              <a:solidFill>
                <a:srgbClr val="002060"/>
              </a:solidFill>
              <a:ea typeface="Avenir Medium"/>
              <a:cs typeface="Avenir Medium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03418" y="5582373"/>
            <a:ext cx="61421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latin typeface="+mn-lt"/>
              </a:rPr>
              <a:t> Tsai et al. Nature </a:t>
            </a:r>
            <a:r>
              <a:rPr lang="en-US" sz="1600" b="1" dirty="0" smtClean="0">
                <a:solidFill>
                  <a:schemeClr val="tx1"/>
                </a:solidFill>
                <a:latin typeface="+mn-lt"/>
              </a:rPr>
              <a:t>2016</a:t>
            </a:r>
            <a:r>
              <a:rPr lang="en-US" sz="1600" dirty="0" smtClean="0">
                <a:solidFill>
                  <a:schemeClr val="tx1"/>
                </a:solidFill>
                <a:latin typeface="+mn-lt"/>
              </a:rPr>
              <a:t>, 536, 312; </a:t>
            </a:r>
            <a:r>
              <a:rPr lang="en-US" sz="1600" dirty="0" err="1" smtClean="0">
                <a:solidFill>
                  <a:schemeClr val="tx1"/>
                </a:solidFill>
                <a:latin typeface="+mn-lt"/>
              </a:rPr>
              <a:t>Blancon</a:t>
            </a:r>
            <a:r>
              <a:rPr lang="en-US" sz="1600" dirty="0" smtClean="0">
                <a:solidFill>
                  <a:schemeClr val="tx1"/>
                </a:solidFill>
                <a:latin typeface="+mn-lt"/>
              </a:rPr>
              <a:t> et al. Science </a:t>
            </a:r>
            <a:r>
              <a:rPr lang="en-US" sz="1600" b="1" dirty="0">
                <a:solidFill>
                  <a:schemeClr val="tx1"/>
                </a:solidFill>
                <a:latin typeface="+mn-lt"/>
              </a:rPr>
              <a:t>2017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, 355, </a:t>
            </a:r>
            <a:r>
              <a:rPr lang="en-US" sz="1600" dirty="0" smtClean="0">
                <a:solidFill>
                  <a:schemeClr val="tx1"/>
                </a:solidFill>
                <a:latin typeface="+mn-lt"/>
              </a:rPr>
              <a:t>1288; Tsai et. al, Science Advances </a:t>
            </a:r>
            <a:r>
              <a:rPr lang="en-US" sz="1600" b="1" dirty="0" smtClean="0">
                <a:solidFill>
                  <a:schemeClr val="tx1"/>
                </a:solidFill>
                <a:latin typeface="+mn-lt"/>
              </a:rPr>
              <a:t>2020</a:t>
            </a:r>
            <a:r>
              <a:rPr lang="en-US" sz="1600" dirty="0" smtClean="0">
                <a:solidFill>
                  <a:schemeClr val="tx1"/>
                </a:solidFill>
                <a:latin typeface="+mn-lt"/>
              </a:rPr>
              <a:t>, 6, 0815 </a:t>
            </a:r>
            <a:endParaRPr lang="en-US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756551" y="1635055"/>
            <a:ext cx="57733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+mn-lt"/>
              </a:rPr>
              <a:t>Partially known complex nature of </a:t>
            </a:r>
            <a:r>
              <a:rPr lang="en-US" b="1" dirty="0" smtClean="0">
                <a:solidFill>
                  <a:schemeClr val="tx1"/>
                </a:solidFill>
                <a:latin typeface="+mn-lt"/>
              </a:rPr>
              <a:t>carrier recombination dynamics</a:t>
            </a:r>
            <a:endParaRPr lang="en-US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 rotWithShape="1">
          <a:blip r:embed="rId2"/>
          <a:srcRect r="10754"/>
          <a:stretch/>
        </p:blipFill>
        <p:spPr>
          <a:xfrm>
            <a:off x="141205" y="1004998"/>
            <a:ext cx="2615346" cy="4632776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1457368" y="5256741"/>
            <a:ext cx="14606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+mn-lt"/>
              </a:rPr>
              <a:t>B = </a:t>
            </a:r>
            <a:r>
              <a:rPr lang="en-US" sz="2000" dirty="0" err="1" smtClean="0">
                <a:solidFill>
                  <a:srgbClr val="C00000"/>
                </a:solidFill>
                <a:latin typeface="+mn-lt"/>
              </a:rPr>
              <a:t>Pb</a:t>
            </a:r>
            <a:r>
              <a:rPr lang="en-US" sz="2000" dirty="0" smtClean="0">
                <a:solidFill>
                  <a:srgbClr val="C00000"/>
                </a:solidFill>
                <a:latin typeface="+mn-lt"/>
              </a:rPr>
              <a:t>, Sn</a:t>
            </a:r>
          </a:p>
          <a:p>
            <a:r>
              <a:rPr lang="en-US" sz="2000" dirty="0" smtClean="0">
                <a:solidFill>
                  <a:srgbClr val="C00000"/>
                </a:solidFill>
                <a:latin typeface="+mn-lt"/>
              </a:rPr>
              <a:t>X = Cl, Br, I</a:t>
            </a:r>
            <a:endParaRPr lang="en-US" sz="2000" dirty="0">
              <a:solidFill>
                <a:srgbClr val="C00000"/>
              </a:solidFill>
              <a:latin typeface="+mn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749165" y="3424048"/>
            <a:ext cx="5908722" cy="1200329"/>
            <a:chOff x="2749165" y="3424048"/>
            <a:chExt cx="5908722" cy="1200329"/>
          </a:xfrm>
        </p:grpSpPr>
        <p:sp>
          <p:nvSpPr>
            <p:cNvPr id="56" name="Rectangle 55"/>
            <p:cNvSpPr/>
            <p:nvPr/>
          </p:nvSpPr>
          <p:spPr>
            <a:xfrm>
              <a:off x="3238369" y="3424048"/>
              <a:ext cx="5419518" cy="120032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C00000"/>
                  </a:solidFill>
                  <a:latin typeface="+mn-lt"/>
                </a:rPr>
                <a:t>What is the role of spacer cations on the carrier recombination processes </a:t>
              </a:r>
              <a:r>
                <a:rPr lang="en-US" b="1" dirty="0" smtClean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r>
                <a:rPr lang="en-US" b="1" dirty="0" smtClean="0">
                  <a:solidFill>
                    <a:srgbClr val="C00000"/>
                  </a:solidFill>
                  <a:latin typeface="+mn-lt"/>
                </a:rPr>
                <a:t> </a:t>
              </a:r>
              <a:endParaRPr lang="en-US" b="1" dirty="0">
                <a:solidFill>
                  <a:srgbClr val="C00000"/>
                </a:solidFill>
                <a:latin typeface="+mn-lt"/>
              </a:endParaRPr>
            </a:p>
          </p:txBody>
        </p:sp>
        <p:sp>
          <p:nvSpPr>
            <p:cNvPr id="7" name="Right Arrow 6"/>
            <p:cNvSpPr/>
            <p:nvPr/>
          </p:nvSpPr>
          <p:spPr bwMode="auto">
            <a:xfrm>
              <a:off x="2749165" y="3610071"/>
              <a:ext cx="489204" cy="919814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rgbClr val="FFFF99"/>
                </a:solidFill>
                <a:effectLst/>
                <a:latin typeface="Comic Sans MS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281581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8792" y="212725"/>
            <a:ext cx="8638190" cy="576263"/>
          </a:xfrm>
        </p:spPr>
        <p:txBody>
          <a:bodyPr/>
          <a:lstStyle/>
          <a:p>
            <a:pPr algn="ctr"/>
            <a:r>
              <a:rPr lang="en-US" altLang="en-US" sz="2600" dirty="0" smtClean="0">
                <a:solidFill>
                  <a:srgbClr val="002060"/>
                </a:solidFill>
                <a:ea typeface="Avenir Medium"/>
                <a:cs typeface="Avenir Medium"/>
              </a:rPr>
              <a:t>Different Spacer Cations in 2D perovskites</a:t>
            </a:r>
            <a:endParaRPr lang="en-US" altLang="en-US" sz="2600" dirty="0">
              <a:solidFill>
                <a:srgbClr val="002060"/>
              </a:solidFill>
              <a:ea typeface="Avenir Medium"/>
              <a:cs typeface="Avenir Medium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77DA25F-2FBD-470B-88DD-351BD1F52653}"/>
              </a:ext>
            </a:extLst>
          </p:cNvPr>
          <p:cNvSpPr/>
          <p:nvPr/>
        </p:nvSpPr>
        <p:spPr>
          <a:xfrm>
            <a:off x="174304" y="5765145"/>
            <a:ext cx="886460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 eaLnBrk="1" hangingPunct="1">
              <a:spcAft>
                <a:spcPts val="1200"/>
              </a:spcAft>
              <a:buFont typeface="Wingdings" panose="05000000000000000000" pitchFamily="2" charset="2"/>
              <a:buChar char="q"/>
              <a:defRPr/>
            </a:pPr>
            <a:r>
              <a:rPr lang="en-US" sz="2200" dirty="0" smtClean="0">
                <a:solidFill>
                  <a:schemeClr val="tx1"/>
                </a:solidFill>
                <a:latin typeface="+mn-lt"/>
              </a:rPr>
              <a:t>Similar crystal structure and static electronic properties 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92" t="17094" r="43939" b="14079"/>
          <a:stretch/>
        </p:blipFill>
        <p:spPr>
          <a:xfrm>
            <a:off x="4611091" y="917977"/>
            <a:ext cx="616187" cy="122130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59" t="3786" r="26869" b="8465"/>
          <a:stretch/>
        </p:blipFill>
        <p:spPr>
          <a:xfrm>
            <a:off x="5755220" y="898312"/>
            <a:ext cx="781404" cy="1221305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2626220" y="1005488"/>
            <a:ext cx="20794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008000"/>
                </a:solidFill>
                <a:latin typeface="+mn-lt"/>
              </a:rPr>
              <a:t>BA </a:t>
            </a:r>
          </a:p>
          <a:p>
            <a:pPr algn="ctr"/>
            <a:r>
              <a:rPr lang="en-US" b="1" dirty="0" smtClean="0">
                <a:solidFill>
                  <a:srgbClr val="008000"/>
                </a:solidFill>
                <a:latin typeface="+mn-lt"/>
              </a:rPr>
              <a:t>(Alkyl chain)</a:t>
            </a:r>
            <a:endParaRPr lang="en-US" dirty="0">
              <a:solidFill>
                <a:srgbClr val="008000"/>
              </a:solidFill>
              <a:latin typeface="+mn-lt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536623" y="942990"/>
            <a:ext cx="24503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+mn-lt"/>
              </a:rPr>
              <a:t>PEA </a:t>
            </a:r>
          </a:p>
          <a:p>
            <a:r>
              <a:rPr lang="en-US" b="1" dirty="0" smtClean="0">
                <a:solidFill>
                  <a:srgbClr val="C00000"/>
                </a:solidFill>
                <a:latin typeface="+mn-lt"/>
              </a:rPr>
              <a:t>(Benzene ring)</a:t>
            </a:r>
            <a:endParaRPr lang="en-US" dirty="0">
              <a:solidFill>
                <a:srgbClr val="C00000"/>
              </a:solidFill>
              <a:latin typeface="+mn-lt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/>
          <a:srcRect r="11019"/>
          <a:stretch/>
        </p:blipFill>
        <p:spPr>
          <a:xfrm>
            <a:off x="99604" y="933469"/>
            <a:ext cx="2313073" cy="411761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77DA25F-2FBD-470B-88DD-351BD1F52653}"/>
              </a:ext>
            </a:extLst>
          </p:cNvPr>
          <p:cNvSpPr/>
          <p:nvPr/>
        </p:nvSpPr>
        <p:spPr>
          <a:xfrm>
            <a:off x="348793" y="5029680"/>
            <a:ext cx="869011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 eaLnBrk="1" hangingPunct="1">
              <a:spcAft>
                <a:spcPts val="1200"/>
              </a:spcAft>
              <a:buFont typeface="Wingdings" panose="05000000000000000000" pitchFamily="2" charset="2"/>
              <a:buChar char="q"/>
              <a:defRPr/>
            </a:pPr>
            <a:r>
              <a:rPr lang="en-US" sz="2200" dirty="0" smtClean="0">
                <a:solidFill>
                  <a:schemeClr val="tx1"/>
                </a:solidFill>
                <a:latin typeface="+mn-lt"/>
              </a:rPr>
              <a:t>Well studied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200" dirty="0" smtClean="0">
                <a:solidFill>
                  <a:schemeClr val="tx1"/>
                </a:solidFill>
                <a:latin typeface="+mn-lt"/>
              </a:rPr>
              <a:t>and </a:t>
            </a:r>
            <a:r>
              <a:rPr lang="en-GB" sz="2200" b="1" dirty="0">
                <a:solidFill>
                  <a:schemeClr val="tx1"/>
                </a:solidFill>
                <a:latin typeface="+mn-lt"/>
              </a:rPr>
              <a:t>d</a:t>
            </a:r>
            <a:r>
              <a:rPr lang="en-GB" sz="2200" b="1" dirty="0" smtClean="0">
                <a:solidFill>
                  <a:schemeClr val="tx1"/>
                </a:solidFill>
                <a:latin typeface="+mn-lt"/>
              </a:rPr>
              <a:t>istinctly different optoelectronic </a:t>
            </a:r>
            <a:r>
              <a:rPr lang="en-GB" sz="2200" dirty="0" smtClean="0">
                <a:solidFill>
                  <a:schemeClr val="tx1"/>
                </a:solidFill>
                <a:latin typeface="+mn-lt"/>
              </a:rPr>
              <a:t>(LED, detectors) performances</a:t>
            </a:r>
          </a:p>
        </p:txBody>
      </p:sp>
      <p:sp>
        <p:nvSpPr>
          <p:cNvPr id="5" name="Curved Right Arrow 4"/>
          <p:cNvSpPr/>
          <p:nvPr/>
        </p:nvSpPr>
        <p:spPr bwMode="auto">
          <a:xfrm rot="13918908">
            <a:off x="2656608" y="1658245"/>
            <a:ext cx="367674" cy="986288"/>
          </a:xfrm>
          <a:prstGeom prst="curvedRightArrow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FFFF99"/>
              </a:solidFill>
              <a:effectLst/>
              <a:latin typeface="Comic Sans MS" pitchFamily="66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891954" y="2030507"/>
            <a:ext cx="5688076" cy="2663064"/>
            <a:chOff x="2891954" y="2030507"/>
            <a:chExt cx="5688076" cy="2663064"/>
          </a:xfrm>
        </p:grpSpPr>
        <p:grpSp>
          <p:nvGrpSpPr>
            <p:cNvPr id="9" name="Group 8"/>
            <p:cNvGrpSpPr/>
            <p:nvPr/>
          </p:nvGrpSpPr>
          <p:grpSpPr>
            <a:xfrm>
              <a:off x="2891954" y="2030507"/>
              <a:ext cx="5688076" cy="2657636"/>
              <a:chOff x="2891954" y="2030507"/>
              <a:chExt cx="5688076" cy="2657636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2891954" y="2030507"/>
                <a:ext cx="5688075" cy="2657636"/>
                <a:chOff x="2891954" y="2030507"/>
                <a:chExt cx="5688075" cy="2657636"/>
              </a:xfrm>
            </p:grpSpPr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369" t="1682" r="42000" b="1796"/>
                <a:stretch/>
              </p:blipFill>
              <p:spPr>
                <a:xfrm>
                  <a:off x="6281808" y="2115746"/>
                  <a:ext cx="1304400" cy="2572397"/>
                </a:xfrm>
                <a:prstGeom prst="rect">
                  <a:avLst/>
                </a:prstGeom>
              </p:spPr>
            </p:pic>
            <p:grpSp>
              <p:nvGrpSpPr>
                <p:cNvPr id="6" name="Group 5"/>
                <p:cNvGrpSpPr/>
                <p:nvPr/>
              </p:nvGrpSpPr>
              <p:grpSpPr>
                <a:xfrm>
                  <a:off x="2891954" y="2030507"/>
                  <a:ext cx="5688075" cy="2657636"/>
                  <a:chOff x="3553092" y="1257708"/>
                  <a:chExt cx="5688075" cy="2657636"/>
                </a:xfrm>
              </p:grpSpPr>
              <p:grpSp>
                <p:nvGrpSpPr>
                  <p:cNvPr id="16" name="Group 15"/>
                  <p:cNvGrpSpPr/>
                  <p:nvPr/>
                </p:nvGrpSpPr>
                <p:grpSpPr>
                  <a:xfrm>
                    <a:off x="3553092" y="1257708"/>
                    <a:ext cx="5688075" cy="2657636"/>
                    <a:chOff x="5048402" y="1312208"/>
                    <a:chExt cx="5311243" cy="2481569"/>
                  </a:xfrm>
                </p:grpSpPr>
                <p:pic>
                  <p:nvPicPr>
                    <p:cNvPr id="17" name="Picture 16"/>
                    <p:cNvPicPr>
                      <a:picLocks noChangeAspect="1"/>
                    </p:cNvPicPr>
                    <p:nvPr/>
                  </p:nvPicPr>
                  <p:blipFill rotWithShape="1"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611" t="1686" r="36773" b="2915"/>
                    <a:stretch/>
                  </p:blipFill>
                  <p:spPr>
                    <a:xfrm>
                      <a:off x="5668980" y="1312208"/>
                      <a:ext cx="1037946" cy="2481569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0" name="Rectangle 19"/>
                    <p:cNvSpPr/>
                    <p:nvPr/>
                  </p:nvSpPr>
                  <p:spPr>
                    <a:xfrm>
                      <a:off x="5048402" y="1753537"/>
                      <a:ext cx="811089" cy="488557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8000"/>
                          </a:solidFill>
                          <a:latin typeface="+mn-lt"/>
                        </a:rPr>
                        <a:t>BA</a:t>
                      </a:r>
                      <a:r>
                        <a:rPr lang="en-US" sz="2800" b="1" baseline="30000" dirty="0" smtClean="0">
                          <a:solidFill>
                            <a:srgbClr val="008000"/>
                          </a:solidFill>
                          <a:latin typeface="+mn-lt"/>
                        </a:rPr>
                        <a:t>+</a:t>
                      </a:r>
                      <a:endParaRPr lang="en-US" sz="2800" b="1" baseline="30000" dirty="0">
                        <a:solidFill>
                          <a:srgbClr val="008000"/>
                        </a:solidFill>
                        <a:latin typeface="+mn-lt"/>
                      </a:endParaRPr>
                    </a:p>
                  </p:txBody>
                </p:sp>
                <p:sp>
                  <p:nvSpPr>
                    <p:cNvPr id="22" name="Rectangle 21"/>
                    <p:cNvSpPr/>
                    <p:nvPr/>
                  </p:nvSpPr>
                  <p:spPr>
                    <a:xfrm>
                      <a:off x="9284875" y="1785205"/>
                      <a:ext cx="1074770" cy="488557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C00000"/>
                          </a:solidFill>
                          <a:latin typeface="+mn-lt"/>
                        </a:rPr>
                        <a:t>PEA</a:t>
                      </a:r>
                      <a:r>
                        <a:rPr lang="en-US" sz="2800" b="1" baseline="30000" dirty="0" smtClean="0">
                          <a:solidFill>
                            <a:srgbClr val="C00000"/>
                          </a:solidFill>
                          <a:latin typeface="+mn-lt"/>
                        </a:rPr>
                        <a:t>+</a:t>
                      </a:r>
                      <a:endParaRPr lang="en-US" sz="2800" b="1" baseline="30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p:txBody>
                </p:sp>
              </p:grpSp>
              <p:sp>
                <p:nvSpPr>
                  <p:cNvPr id="29" name="Rectangle 28"/>
                  <p:cNvSpPr/>
                  <p:nvPr/>
                </p:nvSpPr>
                <p:spPr>
                  <a:xfrm>
                    <a:off x="3553092" y="2822846"/>
                    <a:ext cx="868636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800" b="1" dirty="0" smtClean="0">
                        <a:solidFill>
                          <a:srgbClr val="008000"/>
                        </a:solidFill>
                        <a:latin typeface="+mn-lt"/>
                      </a:rPr>
                      <a:t>BA</a:t>
                    </a:r>
                    <a:r>
                      <a:rPr lang="en-US" sz="2800" b="1" baseline="30000" dirty="0" smtClean="0">
                        <a:solidFill>
                          <a:srgbClr val="008000"/>
                        </a:solidFill>
                        <a:latin typeface="+mn-lt"/>
                      </a:rPr>
                      <a:t>+</a:t>
                    </a:r>
                    <a:endParaRPr lang="en-US" sz="2800" b="1" baseline="30000" dirty="0">
                      <a:solidFill>
                        <a:srgbClr val="008000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7" name="Rectangle 26"/>
              <p:cNvSpPr/>
              <p:nvPr/>
            </p:nvSpPr>
            <p:spPr>
              <a:xfrm>
                <a:off x="7429005" y="3857255"/>
                <a:ext cx="115102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b="1" dirty="0" smtClean="0">
                    <a:solidFill>
                      <a:srgbClr val="C00000"/>
                    </a:solidFill>
                    <a:latin typeface="+mn-lt"/>
                  </a:rPr>
                  <a:t>PEA</a:t>
                </a:r>
                <a:r>
                  <a:rPr lang="en-US" sz="2800" b="1" baseline="30000" dirty="0" smtClean="0">
                    <a:solidFill>
                      <a:srgbClr val="C00000"/>
                    </a:solidFill>
                    <a:latin typeface="+mn-lt"/>
                  </a:rPr>
                  <a:t>+</a:t>
                </a:r>
                <a:endParaRPr lang="en-US" sz="2800" b="1" baseline="30000" dirty="0">
                  <a:solidFill>
                    <a:srgbClr val="C00000"/>
                  </a:solidFill>
                  <a:latin typeface="+mn-lt"/>
                </a:endParaRP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3564375" y="3822988"/>
              <a:ext cx="3927211" cy="870583"/>
              <a:chOff x="3594797" y="3822099"/>
              <a:chExt cx="3927211" cy="870583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7"/>
              <a:srcRect l="16463" t="13051" r="22545" b="16883"/>
              <a:stretch/>
            </p:blipFill>
            <p:spPr>
              <a:xfrm>
                <a:off x="6516257" y="3825187"/>
                <a:ext cx="1005751" cy="867495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 rotWithShape="1">
              <a:blip r:embed="rId8">
                <a:extLst/>
              </a:blip>
              <a:srcRect l="16463" t="13051" r="22545" b="16883"/>
              <a:stretch/>
            </p:blipFill>
            <p:spPr>
              <a:xfrm>
                <a:off x="3594797" y="3822099"/>
                <a:ext cx="971988" cy="838373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9BF1294E-2158-440B-A129-6162985BC419}"/>
              </a:ext>
            </a:extLst>
          </p:cNvPr>
          <p:cNvSpPr/>
          <p:nvPr/>
        </p:nvSpPr>
        <p:spPr>
          <a:xfrm>
            <a:off x="125008" y="6288977"/>
            <a:ext cx="37809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spc="-1" dirty="0" smtClean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  <a:ea typeface="DejaVu Sans"/>
              </a:rPr>
              <a:t>Takagi et al. Phys. Rev. B, </a:t>
            </a:r>
            <a:r>
              <a:rPr lang="en-US" sz="1400" b="1" spc="-1" dirty="0" smtClean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  <a:ea typeface="DejaVu Sans"/>
              </a:rPr>
              <a:t>2013</a:t>
            </a:r>
            <a:r>
              <a:rPr lang="en-US" sz="1400" spc="-1" dirty="0" smtClean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  <a:ea typeface="DejaVu Sans"/>
              </a:rPr>
              <a:t>, 87, 125421</a:t>
            </a:r>
          </a:p>
          <a:p>
            <a:pPr algn="r"/>
            <a:r>
              <a:rPr lang="en-US" sz="1400" spc="-1" dirty="0" smtClean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  <a:ea typeface="DejaVu Sans"/>
              </a:rPr>
              <a:t>Gong </a:t>
            </a:r>
            <a:r>
              <a:rPr lang="en-US" sz="1400" i="1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  <a:ea typeface="DejaVu Sans"/>
              </a:rPr>
              <a:t>et al. </a:t>
            </a:r>
            <a:r>
              <a:rPr lang="en-US" sz="14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  <a:ea typeface="DejaVu Sans"/>
              </a:rPr>
              <a:t>Nature Mater</a:t>
            </a:r>
            <a:r>
              <a:rPr lang="en-US" sz="1400" i="1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  <a:ea typeface="DejaVu Sans"/>
              </a:rPr>
              <a:t>, </a:t>
            </a:r>
            <a:r>
              <a:rPr lang="en-US" sz="1400" b="1" spc="-1" dirty="0" smtClean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  <a:ea typeface="DejaVu Sans"/>
              </a:rPr>
              <a:t>2018</a:t>
            </a:r>
            <a:r>
              <a:rPr lang="en-US" sz="1400" i="1" spc="-1" dirty="0" smtClean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  <a:ea typeface="DejaVu Sans"/>
              </a:rPr>
              <a:t>, 17, 550</a:t>
            </a:r>
            <a:r>
              <a:rPr lang="en-US" sz="1400" spc="-1" dirty="0" smtClean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  <a:ea typeface="DejaVu Sans"/>
              </a:rPr>
              <a:t> 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17500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3200" b="1">
                <a:solidFill>
                  <a:srgbClr val="00306B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 b="1">
                <a:solidFill>
                  <a:srgbClr val="00306B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 b="1">
                <a:solidFill>
                  <a:srgbClr val="00306B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rgbClr val="00306B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rgbClr val="00306B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1">
                <a:solidFill>
                  <a:srgbClr val="00306B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1">
                <a:solidFill>
                  <a:srgbClr val="00306B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1">
                <a:solidFill>
                  <a:srgbClr val="00306B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1">
                <a:solidFill>
                  <a:srgbClr val="00306B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GB" altLang="en-US" sz="2400" b="0">
              <a:solidFill>
                <a:srgbClr val="FFFF99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Rectangle 1"/>
          <p:cNvSpPr/>
          <p:nvPr/>
        </p:nvSpPr>
        <p:spPr>
          <a:xfrm rot="18974343">
            <a:off x="996950" y="3149600"/>
            <a:ext cx="482600" cy="131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6191250" y="3543300"/>
            <a:ext cx="722313" cy="131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7653" name="Title 1"/>
          <p:cNvSpPr>
            <a:spLocks noGrp="1"/>
          </p:cNvSpPr>
          <p:nvPr>
            <p:ph type="title"/>
          </p:nvPr>
        </p:nvSpPr>
        <p:spPr>
          <a:xfrm>
            <a:off x="0" y="119737"/>
            <a:ext cx="9144000" cy="576263"/>
          </a:xfrm>
        </p:spPr>
        <p:txBody>
          <a:bodyPr/>
          <a:lstStyle/>
          <a:p>
            <a:pPr algn="ctr"/>
            <a:r>
              <a:rPr lang="en-US" altLang="en-US" sz="3200" dirty="0">
                <a:solidFill>
                  <a:srgbClr val="002060"/>
                </a:solidFill>
                <a:ea typeface="Avenir Medium"/>
                <a:cs typeface="Avenir Medium"/>
              </a:rPr>
              <a:t>Key Questions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7887" y="850521"/>
            <a:ext cx="8820727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  <a:defRPr/>
            </a:pPr>
            <a:r>
              <a:rPr lang="en-GB" sz="2800" b="1" dirty="0" smtClean="0">
                <a:solidFill>
                  <a:srgbClr val="FF0000"/>
                </a:solidFill>
                <a:latin typeface="+mn-lt"/>
              </a:rPr>
              <a:t> How spacer cations impact the electronics?</a:t>
            </a:r>
          </a:p>
          <a:p>
            <a:pPr algn="ctr" eaLnBrk="1" hangingPunct="1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  <a:defRPr/>
            </a:pPr>
            <a:r>
              <a:rPr lang="en-GB" sz="2800" b="1" dirty="0" smtClean="0">
                <a:solidFill>
                  <a:srgbClr val="FF0000"/>
                </a:solidFill>
                <a:latin typeface="+mn-lt"/>
              </a:rPr>
              <a:t>  Influences in structural dynamics? </a:t>
            </a:r>
          </a:p>
          <a:p>
            <a:pPr algn="ctr" eaLnBrk="1" hangingPunct="1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  <a:defRPr/>
            </a:pPr>
            <a:r>
              <a:rPr lang="en-GB" sz="2800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GB" sz="2800" b="1" dirty="0" smtClean="0">
                <a:solidFill>
                  <a:srgbClr val="FF0000"/>
                </a:solidFill>
                <a:latin typeface="+mn-lt"/>
              </a:rPr>
              <a:t>What about </a:t>
            </a:r>
            <a:r>
              <a:rPr lang="en-GB" sz="2800" b="1" dirty="0" smtClean="0">
                <a:solidFill>
                  <a:srgbClr val="FF0000"/>
                </a:solidFill>
                <a:latin typeface="+mn-lt"/>
              </a:rPr>
              <a:t>non-radiative recombination rates? </a:t>
            </a:r>
            <a:endParaRPr lang="en-GB" sz="2800" b="1" dirty="0">
              <a:solidFill>
                <a:srgbClr val="FF0000"/>
              </a:solidFill>
              <a:latin typeface="+mn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6102" y="3098800"/>
            <a:ext cx="8859046" cy="3184822"/>
            <a:chOff x="106102" y="3098800"/>
            <a:chExt cx="8859046" cy="3184822"/>
          </a:xfrm>
        </p:grpSpPr>
        <p:sp>
          <p:nvSpPr>
            <p:cNvPr id="7" name="Title 1"/>
            <p:cNvSpPr txBox="1">
              <a:spLocks/>
            </p:cNvSpPr>
            <p:nvPr/>
          </p:nvSpPr>
          <p:spPr bwMode="auto">
            <a:xfrm>
              <a:off x="219074" y="3098800"/>
              <a:ext cx="8705850" cy="576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00306B"/>
                  </a:solidFill>
                  <a:latin typeface="+mn-lt"/>
                  <a:ea typeface="+mj-ea"/>
                  <a:cs typeface="+mj-cs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00306B"/>
                  </a:solidFill>
                  <a:latin typeface="Century Gothic" panose="020B0502020202020204" pitchFamily="34" charset="0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00306B"/>
                  </a:solidFill>
                  <a:latin typeface="Century Gothic" panose="020B0502020202020204" pitchFamily="34" charset="0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00306B"/>
                  </a:solidFill>
                  <a:latin typeface="Century Gothic" panose="020B0502020202020204" pitchFamily="34" charset="0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00306B"/>
                  </a:solidFill>
                  <a:latin typeface="Century Gothic" panose="020B0502020202020204" pitchFamily="34" charset="0"/>
                </a:defRPr>
              </a:lvl5pPr>
              <a:lvl6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306B"/>
                  </a:solidFill>
                  <a:latin typeface="Arial Black" pitchFamily="34" charset="0"/>
                </a:defRPr>
              </a:lvl6pPr>
              <a:lvl7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306B"/>
                  </a:solidFill>
                  <a:latin typeface="Arial Black" pitchFamily="34" charset="0"/>
                </a:defRPr>
              </a:lvl7pPr>
              <a:lvl8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306B"/>
                  </a:solidFill>
                  <a:latin typeface="Arial Black" pitchFamily="34" charset="0"/>
                </a:defRPr>
              </a:lvl8pPr>
              <a:lvl9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306B"/>
                  </a:solidFill>
                  <a:latin typeface="Arial Black" pitchFamily="34" charset="0"/>
                </a:defRPr>
              </a:lvl9pPr>
            </a:lstStyle>
            <a:p>
              <a:pPr algn="ctr"/>
              <a:r>
                <a:rPr lang="en-US" altLang="en-US" sz="3200" kern="0" dirty="0" smtClean="0">
                  <a:solidFill>
                    <a:srgbClr val="002060"/>
                  </a:solidFill>
                  <a:ea typeface="Avenir Medium"/>
                  <a:cs typeface="Avenir Medium"/>
                </a:rPr>
                <a:t>Methods</a:t>
              </a:r>
              <a:endParaRPr lang="en-US" altLang="en-US" sz="3200" kern="0" dirty="0">
                <a:solidFill>
                  <a:srgbClr val="002060"/>
                </a:solidFill>
                <a:ea typeface="Avenir Medium"/>
                <a:cs typeface="Avenir Medium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9721" y="3545194"/>
              <a:ext cx="4604329" cy="8679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hangingPunct="1">
                <a:lnSpc>
                  <a:spcPct val="105000"/>
                </a:lnSpc>
                <a:spcAft>
                  <a:spcPts val="0"/>
                </a:spcAft>
                <a:defRPr/>
              </a:pPr>
              <a:r>
                <a:rPr lang="en-GB" b="1" dirty="0" smtClean="0">
                  <a:solidFill>
                    <a:srgbClr val="008000"/>
                  </a:solidFill>
                  <a:latin typeface="+mn-lt"/>
                </a:rPr>
                <a:t>Density </a:t>
              </a:r>
              <a:r>
                <a:rPr lang="en-GB" b="1" dirty="0">
                  <a:solidFill>
                    <a:srgbClr val="008000"/>
                  </a:solidFill>
                  <a:latin typeface="+mn-lt"/>
                </a:rPr>
                <a:t>functional </a:t>
              </a:r>
              <a:r>
                <a:rPr lang="en-GB" b="1" dirty="0" smtClean="0">
                  <a:solidFill>
                    <a:srgbClr val="008000"/>
                  </a:solidFill>
                  <a:latin typeface="+mn-lt"/>
                </a:rPr>
                <a:t>theory &amp;</a:t>
              </a:r>
            </a:p>
            <a:p>
              <a:pPr algn="ctr" eaLnBrk="1" hangingPunct="1">
                <a:lnSpc>
                  <a:spcPct val="105000"/>
                </a:lnSpc>
                <a:spcAft>
                  <a:spcPts val="1200"/>
                </a:spcAft>
                <a:defRPr/>
              </a:pPr>
              <a:r>
                <a:rPr lang="en-GB" b="1" i="1" dirty="0">
                  <a:solidFill>
                    <a:srgbClr val="008000"/>
                  </a:solidFill>
                  <a:latin typeface="+mn-lt"/>
                </a:rPr>
                <a:t>ab initio </a:t>
              </a:r>
              <a:r>
                <a:rPr lang="en-GB" b="1" dirty="0">
                  <a:solidFill>
                    <a:srgbClr val="008000"/>
                  </a:solidFill>
                  <a:latin typeface="+mn-lt"/>
                </a:rPr>
                <a:t>molecular dynamics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511140" y="3484813"/>
              <a:ext cx="3408616" cy="9325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hangingPunct="1">
                <a:lnSpc>
                  <a:spcPct val="105000"/>
                </a:lnSpc>
                <a:spcAft>
                  <a:spcPts val="1200"/>
                </a:spcAft>
                <a:defRPr/>
              </a:pPr>
              <a:r>
                <a:rPr lang="en-GB" sz="2800" b="1" dirty="0">
                  <a:solidFill>
                    <a:srgbClr val="008000"/>
                  </a:solidFill>
                  <a:latin typeface="+mn-lt"/>
                </a:rPr>
                <a:t> </a:t>
              </a:r>
              <a:r>
                <a:rPr lang="en-GB" b="1" dirty="0">
                  <a:solidFill>
                    <a:srgbClr val="008000"/>
                  </a:solidFill>
                  <a:latin typeface="+mn-lt"/>
                </a:rPr>
                <a:t>Non-adiabatic molecular dynamics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5265" y="4637244"/>
              <a:ext cx="1200727" cy="643590"/>
            </a:xfrm>
            <a:prstGeom prst="rect">
              <a:avLst/>
            </a:prstGeom>
          </p:spPr>
        </p:pic>
        <p:grpSp>
          <p:nvGrpSpPr>
            <p:cNvPr id="27" name="Group 44"/>
            <p:cNvGrpSpPr>
              <a:grpSpLocks/>
            </p:cNvGrpSpPr>
            <p:nvPr/>
          </p:nvGrpSpPr>
          <p:grpSpPr bwMode="auto">
            <a:xfrm>
              <a:off x="5483589" y="4323452"/>
              <a:ext cx="2207592" cy="1960170"/>
              <a:chOff x="1227" y="2361"/>
              <a:chExt cx="2070" cy="1838"/>
            </a:xfrm>
          </p:grpSpPr>
          <p:sp>
            <p:nvSpPr>
              <p:cNvPr id="28" name="Line 12"/>
              <p:cNvSpPr>
                <a:spLocks noChangeShapeType="1"/>
              </p:cNvSpPr>
              <p:nvPr/>
            </p:nvSpPr>
            <p:spPr bwMode="auto">
              <a:xfrm flipV="1">
                <a:off x="1486" y="2481"/>
                <a:ext cx="0" cy="15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13"/>
              <p:cNvSpPr>
                <a:spLocks noChangeShapeType="1"/>
              </p:cNvSpPr>
              <p:nvPr/>
            </p:nvSpPr>
            <p:spPr bwMode="auto">
              <a:xfrm>
                <a:off x="1486" y="4017"/>
                <a:ext cx="16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Text Box 14"/>
              <p:cNvSpPr txBox="1">
                <a:spLocks noChangeArrowheads="1"/>
              </p:cNvSpPr>
              <p:nvPr/>
            </p:nvSpPr>
            <p:spPr bwMode="auto">
              <a:xfrm>
                <a:off x="3156" y="3766"/>
                <a:ext cx="141" cy="4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de-DE" altLang="en-US" b="1" i="1" dirty="0">
                    <a:solidFill>
                      <a:schemeClr val="tx1"/>
                    </a:solidFill>
                    <a:latin typeface="+mn-lt"/>
                  </a:rPr>
                  <a:t>t</a:t>
                </a:r>
                <a:endParaRPr lang="en-US" altLang="en-US" b="1" i="1" dirty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31" name="Text Box 15"/>
              <p:cNvSpPr txBox="1">
                <a:spLocks noChangeArrowheads="1"/>
              </p:cNvSpPr>
              <p:nvPr/>
            </p:nvSpPr>
            <p:spPr bwMode="auto">
              <a:xfrm>
                <a:off x="1227" y="2604"/>
                <a:ext cx="220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de-DE" altLang="en-US" b="1" i="1" dirty="0">
                    <a:solidFill>
                      <a:schemeClr val="tx1"/>
                    </a:solidFill>
                    <a:latin typeface="+mn-lt"/>
                  </a:rPr>
                  <a:t>E</a:t>
                </a:r>
                <a:endParaRPr lang="en-US" altLang="en-US" b="1" i="1" dirty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32" name="Freeform 16"/>
              <p:cNvSpPr>
                <a:spLocks/>
              </p:cNvSpPr>
              <p:nvPr/>
            </p:nvSpPr>
            <p:spPr bwMode="auto">
              <a:xfrm>
                <a:off x="1503" y="3487"/>
                <a:ext cx="1639" cy="349"/>
              </a:xfrm>
              <a:custGeom>
                <a:avLst/>
                <a:gdLst>
                  <a:gd name="T0" fmla="*/ 0 w 1639"/>
                  <a:gd name="T1" fmla="*/ 346 h 349"/>
                  <a:gd name="T2" fmla="*/ 260 w 1639"/>
                  <a:gd name="T3" fmla="*/ 249 h 349"/>
                  <a:gd name="T4" fmla="*/ 446 w 1639"/>
                  <a:gd name="T5" fmla="*/ 144 h 349"/>
                  <a:gd name="T6" fmla="*/ 722 w 1639"/>
                  <a:gd name="T7" fmla="*/ 14 h 349"/>
                  <a:gd name="T8" fmla="*/ 1184 w 1639"/>
                  <a:gd name="T9" fmla="*/ 225 h 349"/>
                  <a:gd name="T10" fmla="*/ 1436 w 1639"/>
                  <a:gd name="T11" fmla="*/ 330 h 349"/>
                  <a:gd name="T12" fmla="*/ 1639 w 1639"/>
                  <a:gd name="T13" fmla="*/ 338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39" h="349">
                    <a:moveTo>
                      <a:pt x="0" y="346"/>
                    </a:moveTo>
                    <a:cubicBezTo>
                      <a:pt x="43" y="330"/>
                      <a:pt x="186" y="283"/>
                      <a:pt x="260" y="249"/>
                    </a:cubicBezTo>
                    <a:cubicBezTo>
                      <a:pt x="334" y="215"/>
                      <a:pt x="369" y="183"/>
                      <a:pt x="446" y="144"/>
                    </a:cubicBezTo>
                    <a:cubicBezTo>
                      <a:pt x="523" y="105"/>
                      <a:pt x="599" y="0"/>
                      <a:pt x="722" y="14"/>
                    </a:cubicBezTo>
                    <a:cubicBezTo>
                      <a:pt x="845" y="28"/>
                      <a:pt x="1065" y="172"/>
                      <a:pt x="1184" y="225"/>
                    </a:cubicBezTo>
                    <a:cubicBezTo>
                      <a:pt x="1303" y="278"/>
                      <a:pt x="1360" y="311"/>
                      <a:pt x="1436" y="330"/>
                    </a:cubicBezTo>
                    <a:cubicBezTo>
                      <a:pt x="1512" y="349"/>
                      <a:pt x="1597" y="336"/>
                      <a:pt x="1639" y="338"/>
                    </a:cubicBezTo>
                  </a:path>
                </a:pathLst>
              </a:custGeom>
              <a:noFill/>
              <a:ln w="19050" cmpd="sng">
                <a:solidFill>
                  <a:srgbClr val="0000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17"/>
              <p:cNvSpPr>
                <a:spLocks/>
              </p:cNvSpPr>
              <p:nvPr/>
            </p:nvSpPr>
            <p:spPr bwMode="auto">
              <a:xfrm>
                <a:off x="1586" y="2361"/>
                <a:ext cx="1491" cy="877"/>
              </a:xfrm>
              <a:custGeom>
                <a:avLst/>
                <a:gdLst>
                  <a:gd name="T0" fmla="*/ 0 w 1491"/>
                  <a:gd name="T1" fmla="*/ 134 h 877"/>
                  <a:gd name="T2" fmla="*/ 169 w 1491"/>
                  <a:gd name="T3" fmla="*/ 450 h 877"/>
                  <a:gd name="T4" fmla="*/ 339 w 1491"/>
                  <a:gd name="T5" fmla="*/ 726 h 877"/>
                  <a:gd name="T6" fmla="*/ 536 w 1491"/>
                  <a:gd name="T7" fmla="*/ 860 h 877"/>
                  <a:gd name="T8" fmla="*/ 805 w 1491"/>
                  <a:gd name="T9" fmla="*/ 781 h 877"/>
                  <a:gd name="T10" fmla="*/ 1215 w 1491"/>
                  <a:gd name="T11" fmla="*/ 284 h 877"/>
                  <a:gd name="T12" fmla="*/ 1491 w 1491"/>
                  <a:gd name="T13" fmla="*/ 0 h 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1" h="877">
                    <a:moveTo>
                      <a:pt x="0" y="134"/>
                    </a:moveTo>
                    <a:cubicBezTo>
                      <a:pt x="28" y="187"/>
                      <a:pt x="113" y="351"/>
                      <a:pt x="169" y="450"/>
                    </a:cubicBezTo>
                    <a:cubicBezTo>
                      <a:pt x="225" y="549"/>
                      <a:pt x="278" y="658"/>
                      <a:pt x="339" y="726"/>
                    </a:cubicBezTo>
                    <a:cubicBezTo>
                      <a:pt x="400" y="794"/>
                      <a:pt x="458" y="851"/>
                      <a:pt x="536" y="860"/>
                    </a:cubicBezTo>
                    <a:cubicBezTo>
                      <a:pt x="614" y="869"/>
                      <a:pt x="692" y="877"/>
                      <a:pt x="805" y="781"/>
                    </a:cubicBezTo>
                    <a:cubicBezTo>
                      <a:pt x="918" y="685"/>
                      <a:pt x="1101" y="414"/>
                      <a:pt x="1215" y="284"/>
                    </a:cubicBezTo>
                    <a:cubicBezTo>
                      <a:pt x="1329" y="154"/>
                      <a:pt x="1434" y="59"/>
                      <a:pt x="1491" y="0"/>
                    </a:cubicBezTo>
                  </a:path>
                </a:pathLst>
              </a:custGeom>
              <a:noFill/>
              <a:ln w="19050" cmpd="sng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21"/>
              <p:cNvSpPr>
                <a:spLocks noChangeShapeType="1"/>
              </p:cNvSpPr>
              <p:nvPr/>
            </p:nvSpPr>
            <p:spPr bwMode="auto">
              <a:xfrm>
                <a:off x="2388" y="3177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660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25"/>
              <p:cNvSpPr>
                <a:spLocks/>
              </p:cNvSpPr>
              <p:nvPr/>
            </p:nvSpPr>
            <p:spPr bwMode="auto">
              <a:xfrm>
                <a:off x="1620" y="2457"/>
                <a:ext cx="751" cy="736"/>
              </a:xfrm>
              <a:custGeom>
                <a:avLst/>
                <a:gdLst>
                  <a:gd name="T0" fmla="*/ 0 w 751"/>
                  <a:gd name="T1" fmla="*/ 0 h 736"/>
                  <a:gd name="T2" fmla="*/ 169 w 751"/>
                  <a:gd name="T3" fmla="*/ 316 h 736"/>
                  <a:gd name="T4" fmla="*/ 339 w 751"/>
                  <a:gd name="T5" fmla="*/ 592 h 736"/>
                  <a:gd name="T6" fmla="*/ 536 w 751"/>
                  <a:gd name="T7" fmla="*/ 726 h 736"/>
                  <a:gd name="T8" fmla="*/ 751 w 751"/>
                  <a:gd name="T9" fmla="*/ 654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1" h="736">
                    <a:moveTo>
                      <a:pt x="0" y="0"/>
                    </a:moveTo>
                    <a:cubicBezTo>
                      <a:pt x="28" y="53"/>
                      <a:pt x="113" y="217"/>
                      <a:pt x="169" y="316"/>
                    </a:cubicBezTo>
                    <a:cubicBezTo>
                      <a:pt x="225" y="415"/>
                      <a:pt x="278" y="524"/>
                      <a:pt x="339" y="592"/>
                    </a:cubicBezTo>
                    <a:cubicBezTo>
                      <a:pt x="400" y="660"/>
                      <a:pt x="467" y="716"/>
                      <a:pt x="536" y="726"/>
                    </a:cubicBezTo>
                    <a:cubicBezTo>
                      <a:pt x="605" y="736"/>
                      <a:pt x="706" y="669"/>
                      <a:pt x="751" y="654"/>
                    </a:cubicBezTo>
                  </a:path>
                </a:pathLst>
              </a:custGeom>
              <a:noFill/>
              <a:ln w="19050" cap="flat" cmpd="sng">
                <a:solidFill>
                  <a:srgbClr val="006600"/>
                </a:solidFill>
                <a:prstDash val="dash"/>
                <a:round/>
                <a:headEnd type="none" w="med" len="med"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26"/>
              <p:cNvSpPr>
                <a:spLocks/>
              </p:cNvSpPr>
              <p:nvPr/>
            </p:nvSpPr>
            <p:spPr bwMode="auto">
              <a:xfrm>
                <a:off x="2404" y="3509"/>
                <a:ext cx="711" cy="257"/>
              </a:xfrm>
              <a:custGeom>
                <a:avLst/>
                <a:gdLst>
                  <a:gd name="T0" fmla="*/ 0 w 711"/>
                  <a:gd name="T1" fmla="*/ 0 h 257"/>
                  <a:gd name="T2" fmla="*/ 256 w 711"/>
                  <a:gd name="T3" fmla="*/ 133 h 257"/>
                  <a:gd name="T4" fmla="*/ 508 w 711"/>
                  <a:gd name="T5" fmla="*/ 238 h 257"/>
                  <a:gd name="T6" fmla="*/ 711 w 711"/>
                  <a:gd name="T7" fmla="*/ 246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1" h="257">
                    <a:moveTo>
                      <a:pt x="0" y="0"/>
                    </a:moveTo>
                    <a:cubicBezTo>
                      <a:pt x="41" y="22"/>
                      <a:pt x="171" y="93"/>
                      <a:pt x="256" y="133"/>
                    </a:cubicBezTo>
                    <a:cubicBezTo>
                      <a:pt x="341" y="173"/>
                      <a:pt x="432" y="219"/>
                      <a:pt x="508" y="238"/>
                    </a:cubicBezTo>
                    <a:cubicBezTo>
                      <a:pt x="584" y="257"/>
                      <a:pt x="669" y="244"/>
                      <a:pt x="711" y="246"/>
                    </a:cubicBezTo>
                  </a:path>
                </a:pathLst>
              </a:custGeom>
              <a:noFill/>
              <a:ln w="19050" cap="flat" cmpd="sng">
                <a:solidFill>
                  <a:srgbClr val="006600"/>
                </a:solidFill>
                <a:prstDash val="dash"/>
                <a:round/>
                <a:headEnd type="none" w="med" len="med"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06111" y="5471981"/>
              <a:ext cx="1259037" cy="519603"/>
            </a:xfrm>
            <a:prstGeom prst="rect">
              <a:avLst/>
            </a:prstGeom>
          </p:spPr>
        </p:pic>
        <p:sp>
          <p:nvSpPr>
            <p:cNvPr id="38" name="Text Box 15"/>
            <p:cNvSpPr txBox="1">
              <a:spLocks noChangeArrowheads="1"/>
            </p:cNvSpPr>
            <p:nvPr/>
          </p:nvSpPr>
          <p:spPr bwMode="auto">
            <a:xfrm>
              <a:off x="6947881" y="4275745"/>
              <a:ext cx="26481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de-DE" altLang="en-US" b="1" i="1" dirty="0" smtClean="0">
                  <a:solidFill>
                    <a:schemeClr val="tx1"/>
                  </a:solidFill>
                  <a:latin typeface="+mn-lt"/>
                </a:rPr>
                <a:t>j</a:t>
              </a:r>
              <a:endParaRPr lang="en-US" altLang="en-US" b="1" i="1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39" name="Text Box 15"/>
            <p:cNvSpPr txBox="1">
              <a:spLocks noChangeArrowheads="1"/>
            </p:cNvSpPr>
            <p:nvPr/>
          </p:nvSpPr>
          <p:spPr bwMode="auto">
            <a:xfrm>
              <a:off x="6947881" y="5270118"/>
              <a:ext cx="25840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de-DE" altLang="en-US" b="1" i="1" dirty="0">
                  <a:solidFill>
                    <a:schemeClr val="tx1"/>
                  </a:solidFill>
                  <a:latin typeface="+mn-lt"/>
                </a:rPr>
                <a:t>i</a:t>
              </a:r>
              <a:endParaRPr lang="en-US" altLang="en-US" b="1" i="1" dirty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0" t="17333" r="7750" b="20000"/>
            <a:stretch/>
          </p:blipFill>
          <p:spPr>
            <a:xfrm>
              <a:off x="3533222" y="4637244"/>
              <a:ext cx="1614859" cy="890304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06102" y="4482723"/>
              <a:ext cx="3751005" cy="15747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spcAft>
                  <a:spcPts val="1000"/>
                </a:spcAft>
                <a:buFont typeface="Wingdings" panose="05000000000000000000" pitchFamily="2" charset="2"/>
                <a:buChar char="§"/>
              </a:pPr>
              <a:r>
                <a:rPr lang="en-GB" sz="2200" dirty="0">
                  <a:solidFill>
                    <a:schemeClr val="tx1"/>
                  </a:solidFill>
                  <a:latin typeface="+mn-lt"/>
                </a:rPr>
                <a:t>Static Structure </a:t>
              </a:r>
              <a:r>
                <a:rPr lang="en-GB" sz="2200" dirty="0" smtClean="0">
                  <a:solidFill>
                    <a:schemeClr val="tx1"/>
                  </a:solidFill>
                  <a:latin typeface="+mn-lt"/>
                </a:rPr>
                <a:t>and Properties with DFT</a:t>
              </a: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en-GB" sz="2200" dirty="0" smtClean="0">
                  <a:solidFill>
                    <a:schemeClr val="tx1"/>
                  </a:solidFill>
                  <a:latin typeface="+mn-lt"/>
                </a:rPr>
                <a:t>Structural Fluctuations with AIMD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91282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3" name="Title 1"/>
          <p:cNvSpPr>
            <a:spLocks noGrp="1"/>
          </p:cNvSpPr>
          <p:nvPr>
            <p:ph type="title"/>
          </p:nvPr>
        </p:nvSpPr>
        <p:spPr>
          <a:xfrm>
            <a:off x="0" y="119737"/>
            <a:ext cx="9144000" cy="576263"/>
          </a:xfrm>
        </p:spPr>
        <p:txBody>
          <a:bodyPr/>
          <a:lstStyle/>
          <a:p>
            <a:pPr algn="ctr"/>
            <a:r>
              <a:rPr lang="en-US" altLang="en-US" sz="3200" dirty="0" smtClean="0">
                <a:solidFill>
                  <a:srgbClr val="002060"/>
                </a:solidFill>
                <a:ea typeface="Avenir Medium"/>
                <a:cs typeface="Avenir Medium"/>
              </a:rPr>
              <a:t>Computational Approach</a:t>
            </a:r>
            <a:endParaRPr lang="en-US" altLang="en-US" sz="3200" dirty="0">
              <a:solidFill>
                <a:srgbClr val="002060"/>
              </a:solidFill>
              <a:ea typeface="Avenir Medium"/>
              <a:cs typeface="Avenir Medium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1745" y="1029341"/>
            <a:ext cx="841432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solidFill>
                  <a:schemeClr val="tx1"/>
                </a:solidFill>
                <a:latin typeface="+mn-lt"/>
              </a:rPr>
              <a:t>AIMD (with VASP)</a:t>
            </a:r>
          </a:p>
          <a:p>
            <a:pPr algn="ctr"/>
            <a:r>
              <a:rPr lang="en-US" sz="2300" b="1" dirty="0" smtClean="0">
                <a:solidFill>
                  <a:schemeClr val="tx1"/>
                </a:solidFill>
                <a:latin typeface="+mn-lt"/>
              </a:rPr>
              <a:t>Step </a:t>
            </a:r>
            <a:r>
              <a:rPr lang="en-US" sz="2300" b="1" dirty="0" smtClean="0">
                <a:solidFill>
                  <a:schemeClr val="tx1"/>
                </a:solidFill>
                <a:latin typeface="+mn-lt"/>
              </a:rPr>
              <a:t>1: </a:t>
            </a:r>
            <a:r>
              <a:rPr lang="en-US" sz="2300" dirty="0" smtClean="0">
                <a:solidFill>
                  <a:schemeClr val="tx1"/>
                </a:solidFill>
                <a:latin typeface="+mn-lt"/>
              </a:rPr>
              <a:t>Optimize the structure at 0 K </a:t>
            </a:r>
            <a:endParaRPr lang="en-US" sz="2300" dirty="0">
              <a:solidFill>
                <a:schemeClr val="tx1"/>
              </a:solidFill>
              <a:latin typeface="+mn-lt"/>
            </a:endParaRPr>
          </a:p>
          <a:p>
            <a:pPr algn="ctr"/>
            <a:r>
              <a:rPr lang="en-US" sz="2300" b="1" dirty="0" smtClean="0">
                <a:solidFill>
                  <a:schemeClr val="tx1"/>
                </a:solidFill>
                <a:latin typeface="+mn-lt"/>
              </a:rPr>
              <a:t>Step 2</a:t>
            </a:r>
            <a:r>
              <a:rPr lang="en-US" sz="2300" dirty="0" smtClean="0">
                <a:solidFill>
                  <a:schemeClr val="tx1"/>
                </a:solidFill>
                <a:latin typeface="+mn-lt"/>
              </a:rPr>
              <a:t>: Gradually heat the lattice to 300 </a:t>
            </a:r>
            <a:r>
              <a:rPr lang="en-US" sz="2300" dirty="0" smtClean="0">
                <a:solidFill>
                  <a:schemeClr val="tx1"/>
                </a:solidFill>
                <a:latin typeface="+mn-lt"/>
              </a:rPr>
              <a:t>K</a:t>
            </a:r>
            <a:endParaRPr lang="en-US" sz="2300" dirty="0">
              <a:solidFill>
                <a:schemeClr val="tx1"/>
              </a:solidFill>
              <a:latin typeface="+mn-lt"/>
            </a:endParaRPr>
          </a:p>
          <a:p>
            <a:pPr algn="ctr"/>
            <a:r>
              <a:rPr lang="en-US" sz="2300" b="1" dirty="0" smtClean="0">
                <a:solidFill>
                  <a:schemeClr val="tx1"/>
                </a:solidFill>
                <a:latin typeface="+mn-lt"/>
              </a:rPr>
              <a:t>Step 3</a:t>
            </a:r>
            <a:r>
              <a:rPr lang="en-US" sz="2300" dirty="0" smtClean="0">
                <a:solidFill>
                  <a:schemeClr val="tx1"/>
                </a:solidFill>
                <a:latin typeface="+mn-lt"/>
              </a:rPr>
              <a:t>: Keep the lattice at 300 K </a:t>
            </a:r>
            <a:r>
              <a:rPr lang="en-US" sz="2300" dirty="0" smtClean="0">
                <a:solidFill>
                  <a:schemeClr val="tx1"/>
                </a:solidFill>
                <a:latin typeface="+mn-lt"/>
              </a:rPr>
              <a:t>and generate the trajectory (NVE ensemble)</a:t>
            </a:r>
            <a:endParaRPr lang="en-US" sz="2300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1744" y="3007266"/>
            <a:ext cx="841432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solidFill>
                  <a:srgbClr val="006600"/>
                </a:solidFill>
                <a:latin typeface="+mn-lt"/>
              </a:rPr>
              <a:t>Calculate non-adiabatic coupling constants (with VASP)</a:t>
            </a:r>
          </a:p>
          <a:p>
            <a:pPr algn="ctr"/>
            <a:r>
              <a:rPr lang="en-US" sz="2300" b="1" dirty="0" smtClean="0">
                <a:solidFill>
                  <a:srgbClr val="006600"/>
                </a:solidFill>
                <a:latin typeface="+mn-lt"/>
              </a:rPr>
              <a:t>Step </a:t>
            </a:r>
            <a:r>
              <a:rPr lang="en-US" sz="2300" b="1" dirty="0" smtClean="0">
                <a:solidFill>
                  <a:srgbClr val="006600"/>
                </a:solidFill>
                <a:latin typeface="+mn-lt"/>
              </a:rPr>
              <a:t>1: </a:t>
            </a:r>
            <a:r>
              <a:rPr lang="en-US" sz="2300" dirty="0" smtClean="0">
                <a:solidFill>
                  <a:srgbClr val="006600"/>
                </a:solidFill>
                <a:latin typeface="+mn-lt"/>
              </a:rPr>
              <a:t>Separate the trajectory in smaller fragments </a:t>
            </a:r>
          </a:p>
          <a:p>
            <a:pPr algn="ctr"/>
            <a:r>
              <a:rPr lang="en-US" sz="2300" b="1" dirty="0" smtClean="0">
                <a:solidFill>
                  <a:srgbClr val="006600"/>
                </a:solidFill>
                <a:latin typeface="+mn-lt"/>
              </a:rPr>
              <a:t>Step </a:t>
            </a:r>
            <a:r>
              <a:rPr lang="en-US" sz="2300" b="1" dirty="0" smtClean="0">
                <a:solidFill>
                  <a:srgbClr val="006600"/>
                </a:solidFill>
                <a:latin typeface="+mn-lt"/>
              </a:rPr>
              <a:t>2</a:t>
            </a:r>
            <a:r>
              <a:rPr lang="en-US" sz="2300" dirty="0" smtClean="0">
                <a:solidFill>
                  <a:srgbClr val="006600"/>
                </a:solidFill>
                <a:latin typeface="+mn-lt"/>
              </a:rPr>
              <a:t>: </a:t>
            </a:r>
            <a:r>
              <a:rPr lang="en-US" sz="2300" dirty="0" smtClean="0">
                <a:solidFill>
                  <a:srgbClr val="006600"/>
                </a:solidFill>
                <a:latin typeface="+mn-lt"/>
              </a:rPr>
              <a:t>C</a:t>
            </a:r>
            <a:r>
              <a:rPr lang="en-US" sz="2300" dirty="0" smtClean="0">
                <a:solidFill>
                  <a:srgbClr val="006600"/>
                </a:solidFill>
                <a:latin typeface="+mn-lt"/>
              </a:rPr>
              <a:t>alculate </a:t>
            </a:r>
            <a:r>
              <a:rPr lang="en-US" sz="2300" dirty="0">
                <a:solidFill>
                  <a:srgbClr val="006600"/>
                </a:solidFill>
                <a:latin typeface="+mn-lt"/>
              </a:rPr>
              <a:t>adiabatic state energies and </a:t>
            </a:r>
            <a:r>
              <a:rPr lang="en-US" sz="2300" dirty="0" smtClean="0">
                <a:solidFill>
                  <a:srgbClr val="006600"/>
                </a:solidFill>
                <a:latin typeface="+mn-lt"/>
              </a:rPr>
              <a:t>NA coupling between states </a:t>
            </a:r>
            <a:endParaRPr lang="en-US" sz="2300" dirty="0">
              <a:solidFill>
                <a:srgbClr val="006600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2509" y="4631249"/>
            <a:ext cx="852054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solidFill>
                  <a:schemeClr val="accent2">
                    <a:lumMod val="50000"/>
                  </a:schemeClr>
                </a:solidFill>
                <a:latin typeface="+mn-lt"/>
              </a:rPr>
              <a:t>NAMD simulation </a:t>
            </a:r>
            <a:r>
              <a:rPr lang="en-US" sz="2300" b="1" dirty="0" smtClean="0">
                <a:solidFill>
                  <a:schemeClr val="accent2">
                    <a:lumMod val="50000"/>
                  </a:schemeClr>
                </a:solidFill>
                <a:latin typeface="+mn-lt"/>
              </a:rPr>
              <a:t>(with PYXAID)</a:t>
            </a:r>
          </a:p>
          <a:p>
            <a:pPr algn="ctr"/>
            <a:r>
              <a:rPr lang="en-US" sz="2300" dirty="0" smtClean="0">
                <a:solidFill>
                  <a:schemeClr val="accent2">
                    <a:lumMod val="50000"/>
                  </a:schemeClr>
                </a:solidFill>
                <a:latin typeface="+mn-lt"/>
              </a:rPr>
              <a:t>C</a:t>
            </a:r>
            <a:r>
              <a:rPr lang="en-US" sz="2300" dirty="0" smtClean="0">
                <a:solidFill>
                  <a:schemeClr val="accent2">
                    <a:lumMod val="50000"/>
                  </a:schemeClr>
                </a:solidFill>
                <a:latin typeface="+mn-lt"/>
              </a:rPr>
              <a:t>alculate the change of state populations over time. Used classical path approximation and decoherence </a:t>
            </a:r>
            <a:r>
              <a:rPr lang="en-US" sz="23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induced surface hopping (DISH</a:t>
            </a:r>
            <a:r>
              <a:rPr lang="en-US" sz="2300" dirty="0" smtClean="0">
                <a:solidFill>
                  <a:schemeClr val="accent2">
                    <a:lumMod val="50000"/>
                  </a:schemeClr>
                </a:solidFill>
                <a:latin typeface="+mn-lt"/>
              </a:rPr>
              <a:t>).</a:t>
            </a:r>
            <a:endParaRPr lang="en-US" sz="2300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393089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8792" y="129598"/>
            <a:ext cx="8418136" cy="576263"/>
          </a:xfrm>
        </p:spPr>
        <p:txBody>
          <a:bodyPr/>
          <a:lstStyle/>
          <a:p>
            <a:pPr algn="ctr"/>
            <a:r>
              <a:rPr lang="en-US" altLang="en-US" sz="3000" dirty="0" smtClean="0">
                <a:solidFill>
                  <a:srgbClr val="002060"/>
                </a:solidFill>
                <a:ea typeface="Avenir Medium"/>
                <a:cs typeface="Avenir Medium"/>
              </a:rPr>
              <a:t>Static Electronic Properties</a:t>
            </a:r>
            <a:endParaRPr lang="en-US" altLang="en-US" sz="3000" dirty="0">
              <a:solidFill>
                <a:srgbClr val="002060"/>
              </a:solidFill>
              <a:ea typeface="Avenir Medium"/>
              <a:cs typeface="Avenir Medium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73324" y="5959140"/>
            <a:ext cx="265951" cy="13564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FFFF99"/>
              </a:solidFill>
              <a:effectLst/>
              <a:latin typeface="Comic Sans MS" pitchFamily="66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45965" y="851441"/>
            <a:ext cx="5109899" cy="2471730"/>
            <a:chOff x="297707" y="879885"/>
            <a:chExt cx="5109899" cy="2471730"/>
          </a:xfrm>
        </p:grpSpPr>
        <p:grpSp>
          <p:nvGrpSpPr>
            <p:cNvPr id="5" name="Group 4"/>
            <p:cNvGrpSpPr/>
            <p:nvPr/>
          </p:nvGrpSpPr>
          <p:grpSpPr>
            <a:xfrm>
              <a:off x="297707" y="1260753"/>
              <a:ext cx="5109899" cy="2090862"/>
              <a:chOff x="322987" y="1024877"/>
              <a:chExt cx="5706455" cy="243296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9" r="1303" b="61077"/>
              <a:stretch/>
            </p:blipFill>
            <p:spPr>
              <a:xfrm>
                <a:off x="348792" y="1024877"/>
                <a:ext cx="5680650" cy="2389676"/>
              </a:xfrm>
              <a:prstGeom prst="rect">
                <a:avLst/>
              </a:prstGeom>
            </p:spPr>
          </p:pic>
          <p:sp>
            <p:nvSpPr>
              <p:cNvPr id="3" name="Rectangle 2"/>
              <p:cNvSpPr/>
              <p:nvPr/>
            </p:nvSpPr>
            <p:spPr bwMode="auto">
              <a:xfrm>
                <a:off x="5763491" y="3278909"/>
                <a:ext cx="265951" cy="135644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rgbClr val="FFFF99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 bwMode="auto">
              <a:xfrm>
                <a:off x="322987" y="3322193"/>
                <a:ext cx="265951" cy="135644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rgbClr val="FFFF99"/>
                  </a:solidFill>
                  <a:effectLst/>
                  <a:latin typeface="Comic Sans MS" pitchFamily="66" charset="0"/>
                </a:endParaRPr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701181" y="889122"/>
              <a:ext cx="19612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  <a:latin typeface="+mn-lt"/>
                </a:rPr>
                <a:t>(BA)</a:t>
              </a:r>
              <a:r>
                <a:rPr lang="en-US" sz="2000" b="1" baseline="-25000" dirty="0" smtClean="0">
                  <a:solidFill>
                    <a:schemeClr val="tx1"/>
                  </a:solidFill>
                  <a:latin typeface="+mn-lt"/>
                </a:rPr>
                <a:t>2</a:t>
              </a:r>
              <a:r>
                <a:rPr lang="en-US" sz="2000" b="1" dirty="0" smtClean="0">
                  <a:solidFill>
                    <a:schemeClr val="tx1"/>
                  </a:solidFill>
                  <a:latin typeface="+mn-lt"/>
                </a:rPr>
                <a:t>PbBr</a:t>
              </a:r>
              <a:r>
                <a:rPr lang="en-US" sz="2000" b="1" baseline="-25000" dirty="0" smtClean="0">
                  <a:solidFill>
                    <a:schemeClr val="tx1"/>
                  </a:solidFill>
                  <a:latin typeface="+mn-lt"/>
                </a:rPr>
                <a:t>4</a:t>
              </a:r>
              <a:endParaRPr lang="en-US" sz="2000" b="1" baseline="-250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29539" y="879885"/>
              <a:ext cx="19612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  <a:latin typeface="+mn-lt"/>
                </a:rPr>
                <a:t>(PEA)</a:t>
              </a:r>
              <a:r>
                <a:rPr lang="en-US" sz="2000" b="1" baseline="-25000" dirty="0" smtClean="0">
                  <a:solidFill>
                    <a:schemeClr val="tx1"/>
                  </a:solidFill>
                  <a:latin typeface="+mn-lt"/>
                </a:rPr>
                <a:t>2</a:t>
              </a:r>
              <a:r>
                <a:rPr lang="en-US" sz="2000" b="1" dirty="0" smtClean="0">
                  <a:solidFill>
                    <a:schemeClr val="tx1"/>
                  </a:solidFill>
                  <a:latin typeface="+mn-lt"/>
                </a:rPr>
                <a:t>PbBr</a:t>
              </a:r>
              <a:r>
                <a:rPr lang="en-US" sz="2000" b="1" baseline="-25000" dirty="0" smtClean="0">
                  <a:solidFill>
                    <a:schemeClr val="tx1"/>
                  </a:solidFill>
                  <a:latin typeface="+mn-lt"/>
                </a:rPr>
                <a:t>4</a:t>
              </a:r>
              <a:endParaRPr lang="en-US" sz="2000" b="1" baseline="-25000" dirty="0">
                <a:solidFill>
                  <a:schemeClr val="tx1"/>
                </a:solidFill>
                <a:latin typeface="+mn-lt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37380" y="3339379"/>
            <a:ext cx="4918485" cy="2883367"/>
            <a:chOff x="637380" y="3339379"/>
            <a:chExt cx="4918485" cy="2883367"/>
          </a:xfrm>
        </p:grpSpPr>
        <p:grpSp>
          <p:nvGrpSpPr>
            <p:cNvPr id="22" name="Group 21"/>
            <p:cNvGrpSpPr/>
            <p:nvPr/>
          </p:nvGrpSpPr>
          <p:grpSpPr>
            <a:xfrm>
              <a:off x="637380" y="3371898"/>
              <a:ext cx="2049759" cy="2850848"/>
              <a:chOff x="637380" y="3371898"/>
              <a:chExt cx="2049759" cy="285084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44" t="39592" r="48218" b="3411"/>
              <a:stretch/>
            </p:blipFill>
            <p:spPr>
              <a:xfrm>
                <a:off x="637380" y="3371898"/>
                <a:ext cx="2006555" cy="2483098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839275" y="5853414"/>
                <a:ext cx="73005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 smtClean="0">
                    <a:solidFill>
                      <a:schemeClr val="tx1"/>
                    </a:solidFill>
                    <a:latin typeface="+mn-lt"/>
                  </a:rPr>
                  <a:t>VBM</a:t>
                </a:r>
                <a:endParaRPr lang="en-US" sz="1800" b="1" baseline="-25000" dirty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957084" y="5853414"/>
                <a:ext cx="73005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>
                    <a:solidFill>
                      <a:schemeClr val="tx1"/>
                    </a:solidFill>
                    <a:latin typeface="+mn-lt"/>
                  </a:rPr>
                  <a:t>C</a:t>
                </a:r>
                <a:r>
                  <a:rPr lang="en-US" sz="1800" b="1" dirty="0" smtClean="0">
                    <a:solidFill>
                      <a:schemeClr val="tx1"/>
                    </a:solidFill>
                    <a:latin typeface="+mn-lt"/>
                  </a:rPr>
                  <a:t>BM</a:t>
                </a:r>
                <a:endParaRPr lang="en-US" sz="1800" b="1" baseline="-25000" dirty="0">
                  <a:solidFill>
                    <a:schemeClr val="tx1"/>
                  </a:solidFill>
                  <a:latin typeface="+mn-lt"/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3422787" y="3339379"/>
              <a:ext cx="2133078" cy="2590317"/>
              <a:chOff x="3422787" y="3339379"/>
              <a:chExt cx="2133078" cy="2590317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239" t="39592" r="8943" b="1149"/>
              <a:stretch/>
            </p:blipFill>
            <p:spPr>
              <a:xfrm>
                <a:off x="3422787" y="3339379"/>
                <a:ext cx="1517807" cy="2590317"/>
              </a:xfrm>
              <a:prstGeom prst="rect">
                <a:avLst/>
              </a:prstGeom>
            </p:spPr>
          </p:pic>
          <p:sp>
            <p:nvSpPr>
              <p:cNvPr id="19" name="Rectangle 18"/>
              <p:cNvSpPr/>
              <p:nvPr/>
            </p:nvSpPr>
            <p:spPr>
              <a:xfrm>
                <a:off x="4825809" y="5047602"/>
                <a:ext cx="73005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 smtClean="0">
                    <a:solidFill>
                      <a:schemeClr val="tx1"/>
                    </a:solidFill>
                    <a:latin typeface="+mn-lt"/>
                  </a:rPr>
                  <a:t>VBM</a:t>
                </a:r>
                <a:endParaRPr lang="en-US" sz="1800" b="1" baseline="-25000" dirty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4825810" y="3821298"/>
                <a:ext cx="73005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>
                    <a:solidFill>
                      <a:schemeClr val="tx1"/>
                    </a:solidFill>
                    <a:latin typeface="+mn-lt"/>
                  </a:rPr>
                  <a:t>C</a:t>
                </a:r>
                <a:r>
                  <a:rPr lang="en-US" sz="1800" b="1" dirty="0" smtClean="0">
                    <a:solidFill>
                      <a:schemeClr val="tx1"/>
                    </a:solidFill>
                    <a:latin typeface="+mn-lt"/>
                  </a:rPr>
                  <a:t>BM</a:t>
                </a:r>
                <a:endParaRPr lang="en-US" sz="1800" b="1" baseline="-25000" dirty="0">
                  <a:solidFill>
                    <a:schemeClr val="tx1"/>
                  </a:solidFill>
                  <a:latin typeface="+mn-lt"/>
                </a:endParaRPr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1772972" y="2401157"/>
            <a:ext cx="922047" cy="343050"/>
            <a:chOff x="3329917" y="2357623"/>
            <a:chExt cx="922047" cy="343050"/>
          </a:xfrm>
        </p:grpSpPr>
        <p:sp>
          <p:nvSpPr>
            <p:cNvPr id="25" name="TextBox 24"/>
            <p:cNvSpPr txBox="1"/>
            <p:nvPr/>
          </p:nvSpPr>
          <p:spPr>
            <a:xfrm>
              <a:off x="3329917" y="2357623"/>
              <a:ext cx="9220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chemeClr val="tx1"/>
                  </a:solidFill>
                  <a:latin typeface="+mn-lt"/>
                </a:rPr>
                <a:t>3.13 eV</a:t>
              </a:r>
              <a:endParaRPr lang="en-US" sz="1600" b="1" dirty="0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28" name="Straight Arrow Connector 27"/>
            <p:cNvCxnSpPr/>
            <p:nvPr/>
          </p:nvCxnSpPr>
          <p:spPr bwMode="auto">
            <a:xfrm>
              <a:off x="3387033" y="2693584"/>
              <a:ext cx="864931" cy="7089"/>
            </a:xfrm>
            <a:prstGeom prst="straightConnector1">
              <a:avLst/>
            </a:prstGeom>
            <a:ln>
              <a:prstDash val="sysDash"/>
              <a:headEnd type="triangle"/>
              <a:tailEnd type="triangle"/>
            </a:ln>
            <a:ex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925980" y="2469448"/>
            <a:ext cx="1095084" cy="351403"/>
            <a:chOff x="5482925" y="2425914"/>
            <a:chExt cx="1095084" cy="351403"/>
          </a:xfrm>
        </p:grpSpPr>
        <p:sp>
          <p:nvSpPr>
            <p:cNvPr id="26" name="TextBox 25"/>
            <p:cNvSpPr txBox="1"/>
            <p:nvPr/>
          </p:nvSpPr>
          <p:spPr>
            <a:xfrm>
              <a:off x="5569443" y="2425914"/>
              <a:ext cx="9220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chemeClr val="tx1"/>
                  </a:solidFill>
                  <a:latin typeface="+mn-lt"/>
                </a:rPr>
                <a:t>3.14 eV</a:t>
              </a:r>
              <a:endParaRPr lang="en-US" sz="1600" b="1" dirty="0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 bwMode="auto">
            <a:xfrm flipV="1">
              <a:off x="5482925" y="2764468"/>
              <a:ext cx="1095084" cy="12849"/>
            </a:xfrm>
            <a:prstGeom prst="straightConnector1">
              <a:avLst/>
            </a:prstGeom>
            <a:ln>
              <a:prstDash val="sysDash"/>
              <a:headEnd type="triangle"/>
              <a:tailEnd type="triangle"/>
            </a:ln>
            <a:ex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5642382" y="1884522"/>
            <a:ext cx="3381948" cy="3354765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  <a:bevelB w="152400" h="50800" prst="softRound"/>
          </a:sp3d>
        </p:spPr>
        <p:txBody>
          <a:bodyPr wrap="square">
            <a:spAutoFit/>
          </a:bodyPr>
          <a:lstStyle/>
          <a:p>
            <a:pPr marL="342900" indent="-342900" algn="just" eaLnBrk="1" hangingPunct="1">
              <a:spcAft>
                <a:spcPts val="1200"/>
              </a:spcAft>
              <a:buFont typeface="Wingdings" panose="05000000000000000000" pitchFamily="2" charset="2"/>
              <a:buChar char="q"/>
              <a:defRPr/>
            </a:pPr>
            <a:r>
              <a:rPr lang="en-GB" dirty="0">
                <a:solidFill>
                  <a:schemeClr val="tx1"/>
                </a:solidFill>
                <a:latin typeface="+mn-lt"/>
              </a:rPr>
              <a:t>Similar band </a:t>
            </a:r>
            <a:r>
              <a:rPr lang="en-GB" dirty="0" smtClean="0">
                <a:solidFill>
                  <a:schemeClr val="tx1"/>
                </a:solidFill>
                <a:latin typeface="+mn-lt"/>
              </a:rPr>
              <a:t>gaps</a:t>
            </a:r>
          </a:p>
          <a:p>
            <a:pPr marL="342900" indent="-342900" algn="just" eaLnBrk="1" hangingPunct="1">
              <a:spcAft>
                <a:spcPts val="1200"/>
              </a:spcAft>
              <a:buFont typeface="Wingdings" panose="05000000000000000000" pitchFamily="2" charset="2"/>
              <a:buChar char="q"/>
              <a:defRPr/>
            </a:pPr>
            <a:r>
              <a:rPr lang="en-GB" dirty="0" smtClean="0">
                <a:solidFill>
                  <a:schemeClr val="tx1"/>
                </a:solidFill>
                <a:latin typeface="+mn-lt"/>
              </a:rPr>
              <a:t>Molecular states are well below (&gt;1eV) to band-edges</a:t>
            </a:r>
          </a:p>
          <a:p>
            <a:pPr marL="342900" indent="-342900" algn="just" eaLnBrk="1" hangingPunct="1">
              <a:spcAft>
                <a:spcPts val="1200"/>
              </a:spcAft>
              <a:buFont typeface="Wingdings" panose="05000000000000000000" pitchFamily="2" charset="2"/>
              <a:buChar char="q"/>
              <a:defRPr/>
            </a:pPr>
            <a:r>
              <a:rPr lang="en-GB" dirty="0" smtClean="0">
                <a:solidFill>
                  <a:schemeClr val="tx1"/>
                </a:solidFill>
                <a:latin typeface="+mn-lt"/>
              </a:rPr>
              <a:t>PEA states are relatively closer to VBM</a:t>
            </a:r>
            <a:endParaRPr lang="en-GB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29932" y="6438608"/>
            <a:ext cx="54124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+mn-lt"/>
              </a:rPr>
              <a:t>Ghosh </a:t>
            </a:r>
            <a:r>
              <a:rPr lang="en-US" sz="1600" i="1" dirty="0" smtClean="0">
                <a:solidFill>
                  <a:schemeClr val="tx1"/>
                </a:solidFill>
                <a:latin typeface="+mn-lt"/>
              </a:rPr>
              <a:t>et </a:t>
            </a:r>
            <a:r>
              <a:rPr lang="en-US" sz="1600" i="1" dirty="0" smtClean="0">
                <a:solidFill>
                  <a:schemeClr val="tx1"/>
                </a:solidFill>
                <a:latin typeface="+mn-lt"/>
              </a:rPr>
              <a:t>al</a:t>
            </a:r>
            <a:r>
              <a:rPr lang="en-US" sz="1600" i="1" dirty="0" smtClean="0">
                <a:solidFill>
                  <a:schemeClr val="tx1"/>
                </a:solidFill>
                <a:latin typeface="+mn-lt"/>
              </a:rPr>
              <a:t>. J. Phys. Chem. Lett</a:t>
            </a:r>
            <a:r>
              <a:rPr lang="en-US" sz="1600" dirty="0" smtClean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1600" b="1" dirty="0" smtClean="0">
                <a:solidFill>
                  <a:schemeClr val="tx1"/>
                </a:solidFill>
                <a:latin typeface="+mn-lt"/>
              </a:rPr>
              <a:t>2020, </a:t>
            </a:r>
            <a:r>
              <a:rPr lang="en-US" sz="1600" dirty="0" smtClean="0">
                <a:solidFill>
                  <a:schemeClr val="tx1"/>
                </a:solidFill>
                <a:latin typeface="+mn-lt"/>
              </a:rPr>
              <a:t>11, 2955</a:t>
            </a:r>
            <a:endParaRPr lang="en-US" sz="1600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474629" y="1304956"/>
            <a:ext cx="3245725" cy="1773682"/>
            <a:chOff x="474629" y="1304956"/>
            <a:chExt cx="3245725" cy="1773682"/>
          </a:xfrm>
        </p:grpSpPr>
        <p:sp>
          <p:nvSpPr>
            <p:cNvPr id="33" name="Oval 32"/>
            <p:cNvSpPr/>
            <p:nvPr/>
          </p:nvSpPr>
          <p:spPr bwMode="auto">
            <a:xfrm>
              <a:off x="3209366" y="1304956"/>
              <a:ext cx="510988" cy="1725115"/>
            </a:xfrm>
            <a:prstGeom prst="ellipse">
              <a:avLst/>
            </a:prstGeom>
            <a:noFill/>
            <a:ln w="41275" cap="rnd" cmpd="thickThin" algn="ctr">
              <a:solidFill>
                <a:srgbClr val="0000CC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rgbClr val="FFFF99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474629" y="1676615"/>
              <a:ext cx="510988" cy="1402023"/>
            </a:xfrm>
            <a:prstGeom prst="ellipse">
              <a:avLst/>
            </a:prstGeom>
            <a:noFill/>
            <a:ln w="41275" cap="rnd" cmpd="thickThin" algn="ctr">
              <a:solidFill>
                <a:srgbClr val="0000CC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rgbClr val="FFFF99"/>
                </a:solidFill>
                <a:effectLst/>
                <a:latin typeface="Comic Sans MS" pitchFamily="66" charset="0"/>
              </a:endParaRPr>
            </a:p>
          </p:txBody>
        </p:sp>
      </p:grpSp>
      <p:pic>
        <p:nvPicPr>
          <p:cNvPr id="39" name="Picture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964" y="1384310"/>
            <a:ext cx="645486" cy="96304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550" y="1400943"/>
            <a:ext cx="922387" cy="108319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6776152" y="1260788"/>
            <a:ext cx="130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+mn-lt"/>
              </a:rPr>
              <a:t>DFT, 0 K</a:t>
            </a:r>
            <a:endParaRPr lang="en-US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0125474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 bwMode="auto">
          <a:xfrm>
            <a:off x="313480" y="275331"/>
            <a:ext cx="8418136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06B"/>
                </a:solidFill>
                <a:latin typeface="+mn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06B"/>
                </a:solidFill>
                <a:latin typeface="Century Gothic" panose="020B0502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06B"/>
                </a:solidFill>
                <a:latin typeface="Century Gothic" panose="020B0502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06B"/>
                </a:solidFill>
                <a:latin typeface="Century Gothic" panose="020B0502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06B"/>
                </a:solidFill>
                <a:latin typeface="Century Gothic" panose="020B0502020202020204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06B"/>
                </a:solidFill>
                <a:latin typeface="Arial Black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06B"/>
                </a:solidFill>
                <a:latin typeface="Arial Black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06B"/>
                </a:solidFill>
                <a:latin typeface="Arial Black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306B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altLang="en-US" sz="2600" kern="0" dirty="0" smtClean="0">
                <a:solidFill>
                  <a:srgbClr val="002060"/>
                </a:solidFill>
                <a:ea typeface="Avenir Medium"/>
                <a:cs typeface="Avenir Medium"/>
              </a:rPr>
              <a:t>Impact of Spacer Cations on Carrier Dynamics</a:t>
            </a:r>
            <a:endParaRPr lang="en-US" altLang="en-US" sz="2600" kern="0" dirty="0">
              <a:solidFill>
                <a:srgbClr val="002060"/>
              </a:solidFill>
              <a:ea typeface="Avenir Medium"/>
              <a:cs typeface="Avenir Medium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97164" y="856996"/>
            <a:ext cx="833445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+mn-lt"/>
              </a:rPr>
              <a:t>P</a:t>
            </a:r>
            <a:r>
              <a:rPr lang="en-US" sz="2200" dirty="0" smtClean="0">
                <a:solidFill>
                  <a:schemeClr val="tx1"/>
                </a:solidFill>
                <a:latin typeface="+mn-lt"/>
              </a:rPr>
              <a:t>opulation of </a:t>
            </a:r>
            <a:r>
              <a:rPr lang="en-US" sz="2200" b="1" dirty="0">
                <a:solidFill>
                  <a:srgbClr val="0000FF"/>
                </a:solidFill>
                <a:latin typeface="+mn-lt"/>
              </a:rPr>
              <a:t>electron-hole</a:t>
            </a:r>
            <a:r>
              <a:rPr lang="en-US" sz="220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200" b="1" dirty="0" smtClean="0">
                <a:solidFill>
                  <a:srgbClr val="0000FF"/>
                </a:solidFill>
                <a:latin typeface="+mn-lt"/>
              </a:rPr>
              <a:t>recombined state </a:t>
            </a:r>
            <a:r>
              <a:rPr lang="en-US" sz="2200" dirty="0" smtClean="0">
                <a:solidFill>
                  <a:schemeClr val="tx1"/>
                </a:solidFill>
                <a:latin typeface="+mn-lt"/>
              </a:rPr>
              <a:t>through non-radiative processes (dominant loss mechanism)</a:t>
            </a:r>
            <a:endParaRPr lang="en-US" sz="2200" baseline="-25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BF1294E-2158-440B-A129-6162985BC419}"/>
              </a:ext>
            </a:extLst>
          </p:cNvPr>
          <p:cNvSpPr/>
          <p:nvPr/>
        </p:nvSpPr>
        <p:spPr>
          <a:xfrm>
            <a:off x="222973" y="6072606"/>
            <a:ext cx="54342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spc="-1" dirty="0" smtClean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  <a:ea typeface="DejaVu Sans"/>
              </a:rPr>
              <a:t>Ghosh </a:t>
            </a:r>
            <a:r>
              <a:rPr lang="en-US" sz="1600" i="1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  <a:ea typeface="DejaVu Sans"/>
              </a:rPr>
              <a:t>et al. </a:t>
            </a:r>
            <a:r>
              <a:rPr lang="en-US" sz="1600" spc="-1" dirty="0" smtClean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  <a:ea typeface="DejaVu Sans"/>
              </a:rPr>
              <a:t>J. Phys. Chem. Lett</a:t>
            </a:r>
            <a:r>
              <a:rPr lang="en-US" sz="1600" i="1" spc="-1" dirty="0" smtClean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  <a:ea typeface="DejaVu Sans"/>
              </a:rPr>
              <a:t>, </a:t>
            </a:r>
            <a:r>
              <a:rPr lang="en-US" sz="1600" b="1" spc="-1" dirty="0" smtClean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  <a:ea typeface="DejaVu Sans"/>
              </a:rPr>
              <a:t>2020</a:t>
            </a:r>
            <a:r>
              <a:rPr lang="en-US" sz="1600" i="1" spc="-1" dirty="0" smtClean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  <a:ea typeface="DejaVu Sans"/>
              </a:rPr>
              <a:t>, 11, 2955; </a:t>
            </a:r>
            <a:endParaRPr lang="en-US" sz="1600" spc="-1" dirty="0" smtClean="0">
              <a:solidFill>
                <a:schemeClr val="tx1"/>
              </a:solidFill>
              <a:uFill>
                <a:solidFill>
                  <a:srgbClr val="FFFFFF"/>
                </a:solidFill>
              </a:uFill>
              <a:latin typeface="Century Gothic" panose="020B0502020202020204" pitchFamily="34" charset="0"/>
              <a:ea typeface="DejaVu Sans"/>
            </a:endParaRPr>
          </a:p>
          <a:p>
            <a:r>
              <a:rPr lang="en-US" sz="16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  <a:ea typeface="DejaVu Sans"/>
              </a:rPr>
              <a:t>Ghosh </a:t>
            </a:r>
            <a:r>
              <a:rPr lang="en-US" sz="1600" i="1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  <a:ea typeface="DejaVu Sans"/>
              </a:rPr>
              <a:t>et al. </a:t>
            </a:r>
            <a:r>
              <a:rPr lang="en-US" sz="1600" spc="-1" dirty="0" smtClean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  <a:ea typeface="DejaVu Sans"/>
              </a:rPr>
              <a:t>J. Mater. Chem. A, Just Accepted,</a:t>
            </a:r>
            <a:r>
              <a:rPr lang="en-US" sz="1600" i="1" spc="-1" dirty="0" smtClean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  <a:ea typeface="DejaVu Sans"/>
              </a:rPr>
              <a:t> </a:t>
            </a:r>
            <a:r>
              <a:rPr lang="en-US" sz="1600" b="1" spc="-1" dirty="0" smtClean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  <a:ea typeface="DejaVu Sans"/>
              </a:rPr>
              <a:t>2020</a:t>
            </a:r>
            <a:r>
              <a:rPr lang="en-US" sz="1600" spc="-1" dirty="0" smtClean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  <a:ea typeface="DejaVu Sans"/>
              </a:rPr>
              <a:t> </a:t>
            </a:r>
            <a:endParaRPr lang="en-GB" sz="1600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3574" y="1576088"/>
            <a:ext cx="8334452" cy="4223744"/>
            <a:chOff x="533574" y="1576088"/>
            <a:chExt cx="8334452" cy="4223744"/>
          </a:xfrm>
        </p:grpSpPr>
        <p:grpSp>
          <p:nvGrpSpPr>
            <p:cNvPr id="7" name="Group 6"/>
            <p:cNvGrpSpPr/>
            <p:nvPr/>
          </p:nvGrpSpPr>
          <p:grpSpPr>
            <a:xfrm>
              <a:off x="533574" y="1576088"/>
              <a:ext cx="8334452" cy="4223744"/>
              <a:chOff x="533574" y="1576088"/>
              <a:chExt cx="8334452" cy="4223744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533574" y="2000276"/>
                <a:ext cx="8334452" cy="3799556"/>
                <a:chOff x="533574" y="2000276"/>
                <a:chExt cx="8334452" cy="3799556"/>
              </a:xfrm>
            </p:grpSpPr>
            <p:grpSp>
              <p:nvGrpSpPr>
                <p:cNvPr id="9" name="Group 8"/>
                <p:cNvGrpSpPr/>
                <p:nvPr/>
              </p:nvGrpSpPr>
              <p:grpSpPr>
                <a:xfrm>
                  <a:off x="533574" y="2000276"/>
                  <a:ext cx="8334452" cy="3799556"/>
                  <a:chOff x="751890" y="4107818"/>
                  <a:chExt cx="8334452" cy="3799556"/>
                </a:xfrm>
              </p:grpSpPr>
              <p:grpSp>
                <p:nvGrpSpPr>
                  <p:cNvPr id="20" name="Group 19"/>
                  <p:cNvGrpSpPr/>
                  <p:nvPr/>
                </p:nvGrpSpPr>
                <p:grpSpPr>
                  <a:xfrm>
                    <a:off x="2303853" y="4107818"/>
                    <a:ext cx="3833592" cy="3143964"/>
                    <a:chOff x="5134594" y="1375764"/>
                    <a:chExt cx="4307253" cy="3532419"/>
                  </a:xfrm>
                </p:grpSpPr>
                <p:pic>
                  <p:nvPicPr>
                    <p:cNvPr id="23" name="Picture 22"/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134594" y="1375764"/>
                      <a:ext cx="4307253" cy="331453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5" name="Rounded Rectangle 24"/>
                    <p:cNvSpPr/>
                    <p:nvPr/>
                  </p:nvSpPr>
                  <p:spPr bwMode="auto">
                    <a:xfrm>
                      <a:off x="5134594" y="4437605"/>
                      <a:ext cx="498763" cy="470578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Comic Sans MS" pitchFamily="66" charset="0"/>
                      </a:endParaRPr>
                    </a:p>
                  </p:txBody>
                </p:sp>
              </p:grpSp>
              <p:sp>
                <p:nvSpPr>
                  <p:cNvPr id="32" name="Rectangle 31"/>
                  <p:cNvSpPr/>
                  <p:nvPr/>
                </p:nvSpPr>
                <p:spPr>
                  <a:xfrm>
                    <a:off x="751890" y="7445709"/>
                    <a:ext cx="8334452" cy="461665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accent1">
                        <a:lumMod val="50000"/>
                      </a:schemeClr>
                    </a:solidFill>
                  </a:ln>
                  <a:scene3d>
                    <a:camera prst="orthographicFront"/>
                    <a:lightRig rig="threePt" dir="t"/>
                  </a:scene3d>
                  <a:sp3d prstMaterial="flat"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GB" b="1" dirty="0" smtClean="0">
                        <a:solidFill>
                          <a:schemeClr val="tx1"/>
                        </a:solidFill>
                        <a:latin typeface="+mn-lt"/>
                      </a:rPr>
                      <a:t>Much faster </a:t>
                    </a:r>
                    <a:r>
                      <a:rPr lang="en-GB" dirty="0" smtClean="0">
                        <a:solidFill>
                          <a:schemeClr val="tx1"/>
                        </a:solidFill>
                        <a:latin typeface="+mn-lt"/>
                      </a:rPr>
                      <a:t>non-radiative recombination for (BA)</a:t>
                    </a:r>
                    <a:r>
                      <a:rPr lang="en-GB" baseline="-25000" dirty="0" smtClean="0">
                        <a:solidFill>
                          <a:schemeClr val="tx1"/>
                        </a:solidFill>
                        <a:latin typeface="+mn-lt"/>
                      </a:rPr>
                      <a:t>2</a:t>
                    </a:r>
                    <a:r>
                      <a:rPr lang="en-GB" dirty="0" smtClean="0">
                        <a:solidFill>
                          <a:schemeClr val="tx1"/>
                        </a:solidFill>
                        <a:latin typeface="+mn-lt"/>
                      </a:rPr>
                      <a:t>PbBr</a:t>
                    </a:r>
                    <a:r>
                      <a:rPr lang="en-GB" baseline="-25000" dirty="0" smtClean="0">
                        <a:solidFill>
                          <a:schemeClr val="tx1"/>
                        </a:solidFill>
                        <a:latin typeface="+mn-lt"/>
                      </a:rPr>
                      <a:t>4</a:t>
                    </a:r>
                    <a:endParaRPr lang="en-US" baseline="-25000" dirty="0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</p:grpSp>
            <p:sp>
              <p:nvSpPr>
                <p:cNvPr id="17" name="Rectangle 16"/>
                <p:cNvSpPr/>
                <p:nvPr/>
              </p:nvSpPr>
              <p:spPr>
                <a:xfrm>
                  <a:off x="6734249" y="2099010"/>
                  <a:ext cx="179408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b="1" dirty="0" smtClean="0">
                      <a:solidFill>
                        <a:srgbClr val="008000"/>
                      </a:solidFill>
                      <a:latin typeface="+mn-lt"/>
                    </a:rPr>
                    <a:t>(BA)</a:t>
                  </a:r>
                  <a:r>
                    <a:rPr lang="en-US" b="1" baseline="-25000" dirty="0" smtClean="0">
                      <a:solidFill>
                        <a:srgbClr val="008000"/>
                      </a:solidFill>
                      <a:latin typeface="+mn-lt"/>
                    </a:rPr>
                    <a:t>2</a:t>
                  </a:r>
                  <a:r>
                    <a:rPr lang="en-US" b="1" dirty="0" smtClean="0">
                      <a:solidFill>
                        <a:srgbClr val="008000"/>
                      </a:solidFill>
                      <a:latin typeface="+mn-lt"/>
                    </a:rPr>
                    <a:t>PbBr</a:t>
                  </a:r>
                  <a:r>
                    <a:rPr lang="en-US" b="1" baseline="-25000" dirty="0" smtClean="0">
                      <a:solidFill>
                        <a:srgbClr val="008000"/>
                      </a:solidFill>
                      <a:latin typeface="+mn-lt"/>
                    </a:rPr>
                    <a:t>4</a:t>
                  </a:r>
                  <a:r>
                    <a:rPr lang="en-US" b="1" dirty="0" smtClean="0">
                      <a:solidFill>
                        <a:srgbClr val="008000"/>
                      </a:solidFill>
                      <a:latin typeface="+mn-lt"/>
                    </a:rPr>
                    <a:t> </a:t>
                  </a:r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6767965" y="3547023"/>
                  <a:ext cx="1845422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b="1" dirty="0" smtClean="0">
                      <a:solidFill>
                        <a:srgbClr val="C00000"/>
                      </a:solidFill>
                      <a:latin typeface="+mn-lt"/>
                    </a:rPr>
                    <a:t>(PEA)</a:t>
                  </a:r>
                  <a:r>
                    <a:rPr lang="en-US" b="1" baseline="-25000" dirty="0" smtClean="0">
                      <a:solidFill>
                        <a:srgbClr val="C00000"/>
                      </a:solidFill>
                      <a:latin typeface="+mn-lt"/>
                    </a:rPr>
                    <a:t>2</a:t>
                  </a:r>
                  <a:r>
                    <a:rPr lang="en-US" b="1" dirty="0" smtClean="0">
                      <a:solidFill>
                        <a:srgbClr val="C00000"/>
                      </a:solidFill>
                      <a:latin typeface="+mn-lt"/>
                    </a:rPr>
                    <a:t>PbBr</a:t>
                  </a:r>
                  <a:r>
                    <a:rPr lang="en-US" b="1" baseline="-25000" dirty="0" smtClean="0">
                      <a:solidFill>
                        <a:srgbClr val="C00000"/>
                      </a:solidFill>
                      <a:latin typeface="+mn-lt"/>
                    </a:rPr>
                    <a:t>4</a:t>
                  </a:r>
                </a:p>
              </p:txBody>
            </p:sp>
          </p:grpSp>
          <p:sp>
            <p:nvSpPr>
              <p:cNvPr id="5" name="Rectangle 4"/>
              <p:cNvSpPr/>
              <p:nvPr/>
            </p:nvSpPr>
            <p:spPr>
              <a:xfrm rot="16200000">
                <a:off x="543907" y="2809941"/>
                <a:ext cx="277548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altLang="en-US" sz="1400" b="1" dirty="0" smtClean="0">
                    <a:solidFill>
                      <a:schemeClr val="tx1"/>
                    </a:solidFill>
                    <a:latin typeface="+mj-lt"/>
                  </a:rPr>
                  <a:t>Recombined</a:t>
                </a:r>
                <a:r>
                  <a:rPr lang="de-DE" altLang="en-US" sz="1400" b="1" dirty="0" smtClean="0">
                    <a:solidFill>
                      <a:srgbClr val="FF0000"/>
                    </a:solidFill>
                    <a:latin typeface="+mj-lt"/>
                  </a:rPr>
                  <a:t> </a:t>
                </a:r>
                <a:r>
                  <a:rPr lang="de-DE" altLang="en-US" sz="1400" b="1" dirty="0">
                    <a:solidFill>
                      <a:schemeClr val="tx1"/>
                    </a:solidFill>
                    <a:latin typeface="+mj-lt"/>
                  </a:rPr>
                  <a:t>carrier </a:t>
                </a:r>
                <a:endParaRPr lang="en-US" sz="1400" b="1" dirty="0">
                  <a:latin typeface="+mj-lt"/>
                </a:endParaRPr>
              </a:p>
            </p:txBody>
          </p:sp>
        </p:grpSp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192" t="17094" r="43939" b="14079"/>
            <a:stretch/>
          </p:blipFill>
          <p:spPr>
            <a:xfrm>
              <a:off x="5919129" y="1761916"/>
              <a:ext cx="506151" cy="1003209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59" t="3786" r="26869" b="8465"/>
            <a:stretch/>
          </p:blipFill>
          <p:spPr>
            <a:xfrm>
              <a:off x="5952845" y="3262739"/>
              <a:ext cx="781404" cy="1221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483450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 Black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FFFF99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FFFF99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56988</TotalTime>
  <Words>833</Words>
  <Application>Microsoft Office PowerPoint</Application>
  <PresentationFormat>On-screen Show (4:3)</PresentationFormat>
  <Paragraphs>134</Paragraphs>
  <Slides>15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34" baseType="lpstr">
      <vt:lpstr>ＭＳ Ｐゴシック</vt:lpstr>
      <vt:lpstr>ＭＳ Ｐゴシック</vt:lpstr>
      <vt:lpstr>Arial</vt:lpstr>
      <vt:lpstr>Arial Black</vt:lpstr>
      <vt:lpstr>Avenir Book</vt:lpstr>
      <vt:lpstr>Avenir Medium</vt:lpstr>
      <vt:lpstr>Calibri</vt:lpstr>
      <vt:lpstr>Calibri Light</vt:lpstr>
      <vt:lpstr>Century Gothic</vt:lpstr>
      <vt:lpstr>Comic Sans MS</vt:lpstr>
      <vt:lpstr>DejaVu Sans</vt:lpstr>
      <vt:lpstr>Osaka</vt:lpstr>
      <vt:lpstr>Symbol</vt:lpstr>
      <vt:lpstr>Times New Roman</vt:lpstr>
      <vt:lpstr>Wingdings</vt:lpstr>
      <vt:lpstr>Blank Presentation</vt:lpstr>
      <vt:lpstr>1_Custom Design</vt:lpstr>
      <vt:lpstr>Custom Design</vt:lpstr>
      <vt:lpstr>Image</vt:lpstr>
      <vt:lpstr>PowerPoint Presentation</vt:lpstr>
      <vt:lpstr>PowerPoint Presentation</vt:lpstr>
      <vt:lpstr>2D-halide perovskites</vt:lpstr>
      <vt:lpstr>Two-dimensional perovskites for Optoelectronics</vt:lpstr>
      <vt:lpstr>Different Spacer Cations in 2D perovskites</vt:lpstr>
      <vt:lpstr>Key Questions</vt:lpstr>
      <vt:lpstr>Computational Approach</vt:lpstr>
      <vt:lpstr>Static Electronic Properties</vt:lpstr>
      <vt:lpstr>PowerPoint Presentation</vt:lpstr>
      <vt:lpstr>Spacer Cation Dependent Structural Dynamics</vt:lpstr>
      <vt:lpstr>Dynamic Electronic Properties</vt:lpstr>
      <vt:lpstr>Non-adiabatic Coupling</vt:lpstr>
      <vt:lpstr>Next Step: In silico materials designing for efficient 2D Iodide perovskites</vt:lpstr>
      <vt:lpstr>2D-halide Perovskites for Optoelectronics</vt:lpstr>
      <vt:lpstr>PowerPoint Presentation</vt:lpstr>
    </vt:vector>
  </TitlesOfParts>
  <Company>University Of Surrey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KEY SOLID STATE ISSUES</dc:title>
  <dc:creator>Department Of Chemistry</dc:creator>
  <cp:lastModifiedBy>dibya</cp:lastModifiedBy>
  <cp:revision>2523</cp:revision>
  <cp:lastPrinted>2016-05-12T08:57:44Z</cp:lastPrinted>
  <dcterms:created xsi:type="dcterms:W3CDTF">2003-07-02T15:32:57Z</dcterms:created>
  <dcterms:modified xsi:type="dcterms:W3CDTF">2020-10-08T12:40:57Z</dcterms:modified>
</cp:coreProperties>
</file>